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7" r:id="rId2"/>
    <p:sldId id="345" r:id="rId3"/>
    <p:sldId id="350" r:id="rId4"/>
    <p:sldId id="354" r:id="rId5"/>
    <p:sldId id="365" r:id="rId6"/>
    <p:sldId id="366" r:id="rId7"/>
    <p:sldId id="355" r:id="rId8"/>
    <p:sldId id="392" r:id="rId9"/>
    <p:sldId id="356" r:id="rId10"/>
    <p:sldId id="391" r:id="rId11"/>
    <p:sldId id="393" r:id="rId12"/>
    <p:sldId id="394" r:id="rId13"/>
    <p:sldId id="395" r:id="rId14"/>
    <p:sldId id="399" r:id="rId15"/>
    <p:sldId id="359" r:id="rId16"/>
    <p:sldId id="400" r:id="rId17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FF"/>
    <a:srgbClr val="F4F68E"/>
    <a:srgbClr val="FFFF00"/>
    <a:srgbClr val="A4D2E0"/>
    <a:srgbClr val="9EFE02"/>
    <a:srgbClr val="66FF66"/>
    <a:srgbClr val="009900"/>
    <a:srgbClr val="CC000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1236" y="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86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1741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741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BA3158B7-337F-415A-BE90-4980531A8D25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D1D2F3DA-35CF-4FEF-A643-BBABBB27DBE4}" type="slidenum">
              <a:rPr lang="ru-RU" altLang="ru-RU"/>
              <a:pPr eaLnBrk="1" hangingPunct="1"/>
              <a:t>2</a:t>
            </a:fld>
            <a:endParaRPr lang="ru-RU" altLang="ru-RU"/>
          </a:p>
        </p:txBody>
      </p:sp>
      <p:sp>
        <p:nvSpPr>
          <p:cNvPr id="696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6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altLang="ru-RU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5C3200A4-AFB9-40B4-914D-29997AA34627}" type="slidenum">
              <a:rPr lang="ru-RU" altLang="ru-RU"/>
              <a:pPr eaLnBrk="1" hangingPunct="1"/>
              <a:t>11</a:t>
            </a:fld>
            <a:endParaRPr lang="ru-RU" altLang="ru-RU"/>
          </a:p>
        </p:txBody>
      </p:sp>
      <p:sp>
        <p:nvSpPr>
          <p:cNvPr id="860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altLang="ru-RU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A313A9C0-4CFF-44AB-B1D1-E2253BFA0055}" type="slidenum">
              <a:rPr lang="ru-RU" altLang="ru-RU"/>
              <a:pPr eaLnBrk="1" hangingPunct="1"/>
              <a:t>12</a:t>
            </a:fld>
            <a:endParaRPr lang="ru-RU" altLang="ru-RU"/>
          </a:p>
        </p:txBody>
      </p:sp>
      <p:sp>
        <p:nvSpPr>
          <p:cNvPr id="870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0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altLang="ru-RU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9953684B-1B01-448A-886E-1120A990CD30}" type="slidenum">
              <a:rPr lang="ru-RU" altLang="ru-RU"/>
              <a:pPr eaLnBrk="1" hangingPunct="1"/>
              <a:t>13</a:t>
            </a:fld>
            <a:endParaRPr lang="ru-RU" altLang="ru-RU"/>
          </a:p>
        </p:txBody>
      </p:sp>
      <p:sp>
        <p:nvSpPr>
          <p:cNvPr id="880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80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altLang="ru-RU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E3B54C64-F70B-4BC3-80F8-74D56068832B}" type="slidenum">
              <a:rPr lang="ru-RU" altLang="ru-RU"/>
              <a:pPr eaLnBrk="1" hangingPunct="1"/>
              <a:t>14</a:t>
            </a:fld>
            <a:endParaRPr lang="ru-RU" altLang="ru-RU"/>
          </a:p>
        </p:txBody>
      </p:sp>
      <p:sp>
        <p:nvSpPr>
          <p:cNvPr id="890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90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altLang="ru-RU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599AAB6F-D3A7-4DE6-BFB0-FC539B8EF831}" type="slidenum">
              <a:rPr lang="ru-RU" altLang="ru-RU"/>
              <a:pPr eaLnBrk="1" hangingPunct="1"/>
              <a:t>15</a:t>
            </a:fld>
            <a:endParaRPr lang="ru-RU" altLang="ru-RU"/>
          </a:p>
        </p:txBody>
      </p:sp>
      <p:sp>
        <p:nvSpPr>
          <p:cNvPr id="952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52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altLang="ru-RU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194CFEAA-63EA-4418-B70C-D2B45BAE3FD3}" type="slidenum">
              <a:rPr lang="ru-RU" altLang="ru-RU"/>
              <a:pPr eaLnBrk="1" hangingPunct="1"/>
              <a:t>3</a:t>
            </a:fld>
            <a:endParaRPr lang="ru-RU" altLang="ru-RU"/>
          </a:p>
        </p:txBody>
      </p:sp>
      <p:sp>
        <p:nvSpPr>
          <p:cNvPr id="747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7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altLang="ru-RU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53A2B595-BEE6-4CEA-BBC4-3D72638EBF47}" type="slidenum">
              <a:rPr lang="ru-RU" altLang="ru-RU"/>
              <a:pPr eaLnBrk="1" hangingPunct="1"/>
              <a:t>4</a:t>
            </a:fld>
            <a:endParaRPr lang="ru-RU" altLang="ru-RU"/>
          </a:p>
        </p:txBody>
      </p:sp>
      <p:sp>
        <p:nvSpPr>
          <p:cNvPr id="768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8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altLang="ru-RU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048E0B39-7DFA-4FEE-B451-4B9239C733FF}" type="slidenum">
              <a:rPr lang="ru-RU" altLang="ru-RU"/>
              <a:pPr eaLnBrk="1" hangingPunct="1"/>
              <a:t>5</a:t>
            </a:fld>
            <a:endParaRPr lang="ru-RU" altLang="ru-RU"/>
          </a:p>
        </p:txBody>
      </p:sp>
      <p:sp>
        <p:nvSpPr>
          <p:cNvPr id="778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altLang="ru-RU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E48867A4-96DD-42B9-A84E-CD91DD546045}" type="slidenum">
              <a:rPr lang="ru-RU" altLang="ru-RU"/>
              <a:pPr eaLnBrk="1" hangingPunct="1"/>
              <a:t>6</a:t>
            </a:fld>
            <a:endParaRPr lang="ru-RU" altLang="ru-RU"/>
          </a:p>
        </p:txBody>
      </p:sp>
      <p:sp>
        <p:nvSpPr>
          <p:cNvPr id="788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88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altLang="ru-RU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5D655A94-A0FF-40E6-8BDE-F1C13B1ACB22}" type="slidenum">
              <a:rPr lang="ru-RU" altLang="ru-RU"/>
              <a:pPr eaLnBrk="1" hangingPunct="1"/>
              <a:t>7</a:t>
            </a:fld>
            <a:endParaRPr lang="ru-RU" altLang="ru-RU"/>
          </a:p>
        </p:txBody>
      </p:sp>
      <p:sp>
        <p:nvSpPr>
          <p:cNvPr id="808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9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altLang="ru-RU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D6D6862E-8866-462C-BB49-EDD0636E1594}" type="slidenum">
              <a:rPr lang="ru-RU" altLang="ru-RU"/>
              <a:pPr eaLnBrk="1" hangingPunct="1"/>
              <a:t>8</a:t>
            </a:fld>
            <a:endParaRPr lang="ru-RU" altLang="ru-RU"/>
          </a:p>
        </p:txBody>
      </p:sp>
      <p:sp>
        <p:nvSpPr>
          <p:cNvPr id="819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ru-RU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C562A843-A9A1-4F63-892E-4D93E942D361}" type="slidenum">
              <a:rPr lang="ru-RU" altLang="ru-RU"/>
              <a:pPr eaLnBrk="1" hangingPunct="1"/>
              <a:t>9</a:t>
            </a:fld>
            <a:endParaRPr lang="ru-RU" altLang="ru-RU"/>
          </a:p>
        </p:txBody>
      </p:sp>
      <p:sp>
        <p:nvSpPr>
          <p:cNvPr id="829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9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altLang="ru-RU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8EAE99FB-3AF7-4065-846A-67D67E86AEEA}" type="slidenum">
              <a:rPr lang="ru-RU" altLang="ru-RU"/>
              <a:pPr eaLnBrk="1" hangingPunct="1"/>
              <a:t>10</a:t>
            </a:fld>
            <a:endParaRPr lang="ru-RU" altLang="ru-RU"/>
          </a:p>
        </p:txBody>
      </p:sp>
      <p:sp>
        <p:nvSpPr>
          <p:cNvPr id="849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9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altLang="ru-RU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uk-UA" smtClean="0"/>
              <a:t>Зразок заголовка</a:t>
            </a:r>
            <a:endParaRPr lang="ru-RU"/>
          </a:p>
        </p:txBody>
      </p:sp>
      <p:sp>
        <p:nvSpPr>
          <p:cNvPr id="3" name="Пі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uk-UA" smtClean="0"/>
              <a:t>Зразок підзаголовка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CC64F6A-2279-4A10-8F4E-B45FAF1A901D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="" xmlns:p14="http://schemas.microsoft.com/office/powerpoint/2010/main" val="17322996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ru-RU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6937DCE-0FCB-4742-BCAC-486A22F879BD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="" xmlns:p14="http://schemas.microsoft.com/office/powerpoint/2010/main" val="36913239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и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uk-UA" smtClean="0"/>
              <a:t>Зразок заголовка</a:t>
            </a:r>
            <a:endParaRPr lang="ru-RU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0284ABA-7650-407B-8B76-9D663A855C0D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="" xmlns:p14="http://schemas.microsoft.com/office/powerpoint/2010/main" val="15424847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Заголовок, текст і об'є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uk-UA" smtClean="0"/>
              <a:t>Зразок заголовка</a:t>
            </a:r>
            <a:endParaRPr lang="ru-RU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ru-RU"/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E6DD2B5-EA2D-4ED9-88D0-05D14578A077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="" xmlns:p14="http://schemas.microsoft.com/office/powerpoint/2010/main" val="38952275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і об'є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ru-RU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30DECF3-5E84-40D8-973B-8D69436C5DAD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="" xmlns:p14="http://schemas.microsoft.com/office/powerpoint/2010/main" val="21993223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uk-UA" smtClean="0"/>
              <a:t>Зразок заголовка</a:t>
            </a:r>
            <a:endParaRPr lang="ru-RU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7CE9307-545E-47A9-BD2C-54D144087A52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="" xmlns:p14="http://schemas.microsoft.com/office/powerpoint/2010/main" val="31536817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'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ru-RU"/>
          </a:p>
        </p:txBody>
      </p:sp>
      <p:sp>
        <p:nvSpPr>
          <p:cNvPr id="3" name="Місце для вмісту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ru-RU"/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D9C9EE0-B7A8-4699-84AC-88B5B8FE79E5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="" xmlns:p14="http://schemas.microsoft.com/office/powerpoint/2010/main" val="20055370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uk-UA" smtClean="0"/>
              <a:t>Зразок заголовка</a:t>
            </a:r>
            <a:endParaRPr lang="ru-RU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ru-RU"/>
          </a:p>
        </p:txBody>
      </p:sp>
      <p:sp>
        <p:nvSpPr>
          <p:cNvPr id="5" name="Місце для тексту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6" name="Місце для вмісту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66BB8FF-3996-4744-931F-7FB3A461C44A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="" xmlns:p14="http://schemas.microsoft.com/office/powerpoint/2010/main" val="10748121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6645B8F-018C-4246-B799-97CEF719E9BE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="" xmlns:p14="http://schemas.microsoft.com/office/powerpoint/2010/main" val="38986150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FDFDE9F-E13A-456B-85B9-744F4D7275B6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="" xmlns:p14="http://schemas.microsoft.com/office/powerpoint/2010/main" val="20848025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uk-UA" smtClean="0"/>
              <a:t>Зразок заголовка</a:t>
            </a:r>
            <a:endParaRPr lang="ru-RU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ru-RU"/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D30B1DC-61C6-473D-BBAB-D68033851942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="" xmlns:p14="http://schemas.microsoft.com/office/powerpoint/2010/main" val="697101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Зображенн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uk-UA" smtClean="0"/>
              <a:t>Зразок заголовка</a:t>
            </a:r>
            <a:endParaRPr lang="ru-RU"/>
          </a:p>
        </p:txBody>
      </p:sp>
      <p:sp>
        <p:nvSpPr>
          <p:cNvPr id="3" name="Місце для зображення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85E3763-BB0A-452D-B9E6-15AB4A2300F2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="" xmlns:p14="http://schemas.microsoft.com/office/powerpoint/2010/main" val="40069923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66FF"/>
            </a:gs>
            <a:gs pos="50000">
              <a:srgbClr val="F4F68E"/>
            </a:gs>
            <a:gs pos="100000">
              <a:srgbClr val="0066FF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111C0C9A-F91E-4F58-BBE0-98FCA64C6095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55576" y="2636912"/>
            <a:ext cx="7772400" cy="1470025"/>
          </a:xfrm>
        </p:spPr>
        <p:txBody>
          <a:bodyPr/>
          <a:lstStyle/>
          <a:p>
            <a:pPr eaLnBrk="1" hangingPunct="1"/>
            <a:r>
              <a:rPr lang="uk-UA" altLang="ru-RU" sz="4000" b="1" dirty="0" smtClean="0"/>
              <a:t>ЕКОНОМІКА ПРИРОДОКОРИСТУВАННЯ</a:t>
            </a:r>
            <a:endParaRPr lang="ru-RU" altLang="ru-RU" sz="4000" b="1" dirty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899592" y="5373216"/>
            <a:ext cx="7632700" cy="1008112"/>
          </a:xfrm>
        </p:spPr>
        <p:txBody>
          <a:bodyPr/>
          <a:lstStyle/>
          <a:p>
            <a:pPr eaLnBrk="1" hangingPunct="1"/>
            <a:r>
              <a:rPr lang="ru-RU" sz="2400" dirty="0" err="1" smtClean="0">
                <a:solidFill>
                  <a:schemeClr val="tx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Спеціальність</a:t>
            </a:r>
            <a:r>
              <a:rPr lang="ru-RU" sz="2400" dirty="0" smtClean="0">
                <a:solidFill>
                  <a:schemeClr val="tx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400" smtClean="0">
                <a:solidFill>
                  <a:schemeClr val="tx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242 Туризм </a:t>
            </a:r>
            <a:r>
              <a:rPr lang="ru-RU" sz="2400" dirty="0" smtClean="0">
                <a:solidFill>
                  <a:schemeClr val="tx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solidFill>
                  <a:schemeClr val="tx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2400" dirty="0" smtClean="0">
                <a:solidFill>
                  <a:schemeClr val="tx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400" dirty="0" err="1" smtClean="0">
                <a:solidFill>
                  <a:schemeClr val="tx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галузі</a:t>
            </a:r>
            <a:r>
              <a:rPr lang="ru-RU" sz="2400" dirty="0" smtClean="0">
                <a:solidFill>
                  <a:schemeClr val="tx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chemeClr val="tx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знань</a:t>
            </a:r>
            <a:r>
              <a:rPr lang="ru-RU" sz="2400" dirty="0" smtClean="0">
                <a:solidFill>
                  <a:schemeClr val="tx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24 Сфера </a:t>
            </a:r>
            <a:r>
              <a:rPr lang="ru-RU" sz="2400" dirty="0" err="1" smtClean="0">
                <a:solidFill>
                  <a:schemeClr val="tx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обслуговування</a:t>
            </a:r>
            <a:endParaRPr lang="ru-RU" sz="2400" dirty="0" smtClean="0">
              <a:solidFill>
                <a:schemeClr val="tx2">
                  <a:lumMod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11188" y="333375"/>
            <a:ext cx="7772400" cy="604838"/>
          </a:xfrm>
        </p:spPr>
        <p:txBody>
          <a:bodyPr/>
          <a:lstStyle/>
          <a:p>
            <a:pPr eaLnBrk="1" hangingPunct="1"/>
            <a:r>
              <a:rPr lang="uk-UA" altLang="ru-RU" sz="2400" b="1" smtClean="0"/>
              <a:t>ЕКОНОМІКА ПРИРОДОКОРИСТУВАННЯ</a:t>
            </a:r>
            <a:endParaRPr lang="ru-RU" altLang="ru-RU" sz="2400" b="1" smtClean="0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55650" y="1557338"/>
            <a:ext cx="7920038" cy="4608512"/>
          </a:xfrm>
        </p:spPr>
        <p:txBody>
          <a:bodyPr/>
          <a:lstStyle/>
          <a:p>
            <a:pPr algn="l" eaLnBrk="1" hangingPunct="1"/>
            <a:r>
              <a:rPr lang="ru-RU" altLang="ru-RU" sz="2000" b="1" smtClean="0"/>
              <a:t>	ТРИЄДИНА СУТНІСТЬ ЛЮДИНИ</a:t>
            </a:r>
          </a:p>
          <a:p>
            <a:pPr algn="l" eaLnBrk="1" hangingPunct="1"/>
            <a:r>
              <a:rPr lang="ru-RU" altLang="ru-RU" sz="2000" b="1" smtClean="0"/>
              <a:t>	</a:t>
            </a:r>
          </a:p>
          <a:p>
            <a:pPr algn="l" eaLnBrk="1" hangingPunct="1"/>
            <a:r>
              <a:rPr lang="ru-RU" altLang="ru-RU" sz="2000" b="1" smtClean="0"/>
              <a:t>ЛЮДИНА ЯК БІОЛОГІЧНА ІСТОТА </a:t>
            </a:r>
            <a:r>
              <a:rPr lang="ru-RU" altLang="ru-RU" sz="2000" smtClean="0"/>
              <a:t>– ФІЗІОЛОГІЧНИЙ ОРГАНІЗМ - ЧАСТИНА ПРИРОДНОГО СЕРЕДОВИЩА</a:t>
            </a:r>
            <a:r>
              <a:rPr lang="uk-UA" altLang="ru-RU" sz="2000" smtClean="0"/>
              <a:t>	</a:t>
            </a:r>
          </a:p>
          <a:p>
            <a:pPr algn="l" eaLnBrk="1" hangingPunct="1"/>
            <a:endParaRPr lang="uk-UA" altLang="ru-RU" sz="2000" b="1" smtClean="0"/>
          </a:p>
          <a:p>
            <a:pPr algn="l" eaLnBrk="1" hangingPunct="1"/>
            <a:r>
              <a:rPr lang="uk-UA" altLang="ru-RU" sz="2000" b="1" smtClean="0"/>
              <a:t>ЛЮДИНА ЯК СУСПІЛЬНА СУТНІСТЬ </a:t>
            </a:r>
            <a:r>
              <a:rPr lang="uk-UA" altLang="ru-RU" sz="2000" smtClean="0"/>
              <a:t>-  ОСОБИСТІСТЬ – ЧАСТИНА СУСПІЛЬНОГО СЕРЕДОВИЩА</a:t>
            </a:r>
          </a:p>
          <a:p>
            <a:pPr algn="l" eaLnBrk="1" hangingPunct="1"/>
            <a:endParaRPr lang="uk-UA" altLang="ru-RU" sz="2000" b="1" smtClean="0"/>
          </a:p>
          <a:p>
            <a:pPr algn="l" eaLnBrk="1" hangingPunct="1"/>
            <a:r>
              <a:rPr lang="uk-UA" altLang="ru-RU" sz="2000" b="1" smtClean="0"/>
              <a:t>ЛЮДИНА ЯК ТРУДОВИЙ РЕСУРС </a:t>
            </a:r>
            <a:r>
              <a:rPr lang="uk-UA" altLang="ru-RU" sz="2000" smtClean="0"/>
              <a:t>-  РОБОЧА СИЛА – ЕЛЕМЕНТ ЕКОНОМІЧНОЇ СИСТЕМИ – ЧАСТИНА АНТРОПОГЕННОГО СЕРЕДОВИЩА</a:t>
            </a:r>
          </a:p>
          <a:p>
            <a:pPr algn="l" eaLnBrk="1" hangingPunct="1"/>
            <a:endParaRPr lang="uk-UA" altLang="ru-RU" sz="2000" smtClean="0"/>
          </a:p>
          <a:p>
            <a:pPr algn="l" eaLnBrk="1" hangingPunct="1"/>
            <a:endParaRPr lang="ru-RU" altLang="ru-RU" sz="2000" smtClean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11188" y="333375"/>
            <a:ext cx="7772400" cy="604838"/>
          </a:xfrm>
        </p:spPr>
        <p:txBody>
          <a:bodyPr/>
          <a:lstStyle/>
          <a:p>
            <a:pPr eaLnBrk="1" hangingPunct="1"/>
            <a:r>
              <a:rPr lang="uk-UA" altLang="ru-RU" sz="2400" b="1" smtClean="0"/>
              <a:t>ЕКОНОМІКА ПРИРОДОКОРИСТУВАННЯ</a:t>
            </a:r>
            <a:endParaRPr lang="ru-RU" altLang="ru-RU" sz="2400" b="1" smtClean="0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55650" y="1557338"/>
            <a:ext cx="7920038" cy="4608512"/>
          </a:xfrm>
        </p:spPr>
        <p:txBody>
          <a:bodyPr/>
          <a:lstStyle/>
          <a:p>
            <a:pPr eaLnBrk="1" hangingPunct="1"/>
            <a:r>
              <a:rPr lang="ru-RU" altLang="ru-RU" sz="2000" b="1" smtClean="0"/>
              <a:t>ФУНКЦІЇ ПРИРОДНОГО СЕРЕДОВИЩА </a:t>
            </a:r>
          </a:p>
          <a:p>
            <a:pPr eaLnBrk="1" hangingPunct="1"/>
            <a:r>
              <a:rPr lang="ru-RU" altLang="ru-RU" sz="2000" b="1" smtClean="0"/>
              <a:t>(ПРИРОДНИХ ФАКТОРІВ)</a:t>
            </a:r>
          </a:p>
          <a:p>
            <a:pPr algn="l" eaLnBrk="1" hangingPunct="1"/>
            <a:r>
              <a:rPr lang="ru-RU" altLang="ru-RU" sz="2000" b="1" smtClean="0"/>
              <a:t>	</a:t>
            </a:r>
          </a:p>
          <a:p>
            <a:pPr algn="l" eaLnBrk="1" hangingPunct="1"/>
            <a:r>
              <a:rPr lang="ru-RU" altLang="ru-RU" sz="2000" b="1" smtClean="0"/>
              <a:t>         БІОЛОГІЧНІ (ФІЗІОЛОГІЧНІ) ФУНКЦІЇ – </a:t>
            </a:r>
            <a:r>
              <a:rPr lang="ru-RU" altLang="ru-RU" sz="2000" smtClean="0"/>
              <a:t>ПІДТРИМУЮТЬ ЖИТТЯ ЛЮДИНИ ЯК БІОЛОГІЧНОГО ОРГАНІЗМУ</a:t>
            </a:r>
          </a:p>
          <a:p>
            <a:pPr algn="l" eaLnBrk="1" hangingPunct="1">
              <a:buFontTx/>
              <a:buBlip>
                <a:blip r:embed="rId3"/>
              </a:buBlip>
            </a:pPr>
            <a:r>
              <a:rPr lang="uk-UA" altLang="ru-RU" sz="2000" smtClean="0"/>
              <a:t> СЕРЕДОВИЩЕ ІСНУВАННЯ</a:t>
            </a:r>
          </a:p>
          <a:p>
            <a:pPr algn="l" eaLnBrk="1" hangingPunct="1">
              <a:buFontTx/>
              <a:buBlip>
                <a:blip r:embed="rId3"/>
              </a:buBlip>
            </a:pPr>
            <a:r>
              <a:rPr lang="uk-UA" altLang="ru-RU" sz="2000" smtClean="0"/>
              <a:t> ПОВІТРЯ ДЛЯ ДИХАННЯ</a:t>
            </a:r>
          </a:p>
          <a:p>
            <a:pPr algn="l" eaLnBrk="1" hangingPunct="1">
              <a:buFontTx/>
              <a:buBlip>
                <a:blip r:embed="rId3"/>
              </a:buBlip>
            </a:pPr>
            <a:r>
              <a:rPr lang="uk-UA" altLang="ru-RU" sz="2000" smtClean="0"/>
              <a:t> ПРОДУКТИ ХАРЧУВАННЯ</a:t>
            </a:r>
          </a:p>
          <a:p>
            <a:pPr algn="l" eaLnBrk="1" hangingPunct="1">
              <a:buFontTx/>
              <a:buBlip>
                <a:blip r:embed="rId3"/>
              </a:buBlip>
            </a:pPr>
            <a:r>
              <a:rPr lang="uk-UA" altLang="ru-RU" sz="2000" smtClean="0"/>
              <a:t> ОБМІН РЕЧОВИН</a:t>
            </a:r>
          </a:p>
          <a:p>
            <a:pPr algn="l" eaLnBrk="1" hangingPunct="1">
              <a:buFontTx/>
              <a:buBlip>
                <a:blip r:embed="rId3"/>
              </a:buBlip>
            </a:pPr>
            <a:r>
              <a:rPr lang="uk-UA" altLang="ru-RU" sz="2000" smtClean="0"/>
              <a:t> ГЕНЕТИЧНИЙ МЕХАНІЗМ </a:t>
            </a:r>
          </a:p>
          <a:p>
            <a:pPr algn="l" eaLnBrk="1" hangingPunct="1">
              <a:buFontTx/>
              <a:buBlip>
                <a:blip r:embed="rId3"/>
              </a:buBlip>
            </a:pPr>
            <a:r>
              <a:rPr lang="uk-UA" altLang="ru-RU" sz="2000" smtClean="0"/>
              <a:t> ВОДА</a:t>
            </a:r>
          </a:p>
          <a:p>
            <a:pPr algn="l" eaLnBrk="1" hangingPunct="1">
              <a:buFontTx/>
              <a:buBlip>
                <a:blip r:embed="rId3"/>
              </a:buBlip>
            </a:pPr>
            <a:r>
              <a:rPr lang="uk-UA" altLang="ru-RU" sz="2000" smtClean="0"/>
              <a:t> КЛІМАТИЧНІ УМОВИ</a:t>
            </a:r>
          </a:p>
          <a:p>
            <a:pPr algn="l" eaLnBrk="1" hangingPunct="1"/>
            <a:endParaRPr lang="ru-RU" altLang="ru-RU" sz="2000" smtClean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11188" y="333375"/>
            <a:ext cx="7772400" cy="604838"/>
          </a:xfrm>
        </p:spPr>
        <p:txBody>
          <a:bodyPr/>
          <a:lstStyle/>
          <a:p>
            <a:pPr eaLnBrk="1" hangingPunct="1"/>
            <a:r>
              <a:rPr lang="uk-UA" altLang="ru-RU" sz="2400" b="1" smtClean="0"/>
              <a:t>ЕКОНОМІКА ПРИРОДОКОРИСТУВАННЯ</a:t>
            </a:r>
            <a:endParaRPr lang="ru-RU" altLang="ru-RU" sz="2400" b="1" smtClean="0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55650" y="1557338"/>
            <a:ext cx="7920038" cy="4608512"/>
          </a:xfrm>
        </p:spPr>
        <p:txBody>
          <a:bodyPr/>
          <a:lstStyle/>
          <a:p>
            <a:pPr eaLnBrk="1" hangingPunct="1"/>
            <a:r>
              <a:rPr lang="ru-RU" altLang="ru-RU" sz="2000" b="1" smtClean="0"/>
              <a:t>ФУНКЦІЇ ПРИРОДНОГО СЕРЕДОВИЩА </a:t>
            </a:r>
          </a:p>
          <a:p>
            <a:pPr eaLnBrk="1" hangingPunct="1"/>
            <a:r>
              <a:rPr lang="ru-RU" altLang="ru-RU" sz="2000" b="1" smtClean="0"/>
              <a:t>(ПРИРОДНИХ ФАКТОРІВ)</a:t>
            </a:r>
          </a:p>
          <a:p>
            <a:pPr algn="l" eaLnBrk="1" hangingPunct="1"/>
            <a:r>
              <a:rPr lang="ru-RU" altLang="ru-RU" sz="2000" b="1" smtClean="0"/>
              <a:t>	</a:t>
            </a:r>
          </a:p>
          <a:p>
            <a:pPr algn="l" eaLnBrk="1" hangingPunct="1"/>
            <a:r>
              <a:rPr lang="ru-RU" altLang="ru-RU" sz="2000" b="1" smtClean="0"/>
              <a:t>         СОЦІАЛЬНІ ФУНКЦІЇ – </a:t>
            </a:r>
            <a:r>
              <a:rPr lang="ru-RU" altLang="ru-RU" sz="2000" smtClean="0"/>
              <a:t>ЗАБЕЗПЕЧУЮТЬ ФОРМУВАННЯ ЛЮДИНИ ЯК ОСОБИСТОСТІ</a:t>
            </a:r>
          </a:p>
          <a:p>
            <a:pPr algn="l" eaLnBrk="1" hangingPunct="1">
              <a:buFontTx/>
              <a:buBlip>
                <a:blip r:embed="rId3"/>
              </a:buBlip>
            </a:pPr>
            <a:r>
              <a:rPr lang="uk-UA" altLang="ru-RU" sz="2000" smtClean="0"/>
              <a:t>  ЗАСОБИ КОМУНІКАЦІЇ</a:t>
            </a:r>
          </a:p>
          <a:p>
            <a:pPr algn="l" eaLnBrk="1" hangingPunct="1">
              <a:buFontTx/>
              <a:buBlip>
                <a:blip r:embed="rId3"/>
              </a:buBlip>
            </a:pPr>
            <a:r>
              <a:rPr lang="uk-UA" altLang="ru-RU" sz="2000" smtClean="0"/>
              <a:t>  ДУХОВНА ТА РЕЛІГІЙНА ІНФОРМАЦІЯ</a:t>
            </a:r>
          </a:p>
          <a:p>
            <a:pPr algn="l" eaLnBrk="1" hangingPunct="1">
              <a:buFontTx/>
              <a:buBlip>
                <a:blip r:embed="rId3"/>
              </a:buBlip>
            </a:pPr>
            <a:r>
              <a:rPr lang="uk-UA" altLang="ru-RU" sz="2000" smtClean="0"/>
              <a:t> ЕСТЕТИЧНА ІНФОРМАЦІЯ</a:t>
            </a:r>
          </a:p>
          <a:p>
            <a:pPr algn="l" eaLnBrk="1" hangingPunct="1">
              <a:buFontTx/>
              <a:buBlip>
                <a:blip r:embed="rId3"/>
              </a:buBlip>
            </a:pPr>
            <a:r>
              <a:rPr lang="uk-UA" altLang="ru-RU" sz="2000" smtClean="0"/>
              <a:t> НАУКОВА ТА ОСВІТНЯ ІНФОРМАЦІЯ</a:t>
            </a:r>
          </a:p>
          <a:p>
            <a:pPr algn="l" eaLnBrk="1" hangingPunct="1">
              <a:buFontTx/>
              <a:buBlip>
                <a:blip r:embed="rId3"/>
              </a:buBlip>
            </a:pPr>
            <a:r>
              <a:rPr lang="uk-UA" altLang="ru-RU" sz="2000" smtClean="0"/>
              <a:t> УМОВИ СТАНУ І РОЗВИТКУ</a:t>
            </a:r>
          </a:p>
          <a:p>
            <a:pPr algn="l" eaLnBrk="1" hangingPunct="1">
              <a:buFontTx/>
              <a:buBlip>
                <a:blip r:embed="rId3"/>
              </a:buBlip>
            </a:pPr>
            <a:r>
              <a:rPr lang="uk-UA" altLang="ru-RU" sz="2000" smtClean="0"/>
              <a:t> МОРАЛЬНІ ОСНОВИ</a:t>
            </a:r>
            <a:endParaRPr lang="ru-RU" altLang="ru-RU" sz="2000" smtClean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11188" y="333375"/>
            <a:ext cx="7772400" cy="604838"/>
          </a:xfrm>
        </p:spPr>
        <p:txBody>
          <a:bodyPr/>
          <a:lstStyle/>
          <a:p>
            <a:pPr eaLnBrk="1" hangingPunct="1"/>
            <a:r>
              <a:rPr lang="uk-UA" altLang="ru-RU" sz="2400" b="1" smtClean="0"/>
              <a:t>ЕКОНОМІКА ПРИРОДОКОРИСТУВАННЯ</a:t>
            </a:r>
            <a:endParaRPr lang="ru-RU" altLang="ru-RU" sz="2400" b="1" smtClean="0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55650" y="1557338"/>
            <a:ext cx="7920038" cy="4608512"/>
          </a:xfrm>
        </p:spPr>
        <p:txBody>
          <a:bodyPr/>
          <a:lstStyle/>
          <a:p>
            <a:pPr eaLnBrk="1" hangingPunct="1"/>
            <a:r>
              <a:rPr lang="ru-RU" altLang="ru-RU" sz="2000" b="1" smtClean="0"/>
              <a:t>ФУНКЦІЇ ПРИРОДНОГО СЕРЕДОВИЩА </a:t>
            </a:r>
          </a:p>
          <a:p>
            <a:pPr eaLnBrk="1" hangingPunct="1"/>
            <a:r>
              <a:rPr lang="ru-RU" altLang="ru-RU" sz="2000" b="1" smtClean="0"/>
              <a:t>(ПРИРОДНИХ ФАКТОРІВ)</a:t>
            </a:r>
          </a:p>
          <a:p>
            <a:pPr algn="l" eaLnBrk="1" hangingPunct="1"/>
            <a:r>
              <a:rPr lang="ru-RU" altLang="ru-RU" sz="2000" b="1" smtClean="0"/>
              <a:t>	</a:t>
            </a:r>
          </a:p>
          <a:p>
            <a:pPr algn="l" eaLnBrk="1" hangingPunct="1"/>
            <a:r>
              <a:rPr lang="ru-RU" altLang="ru-RU" sz="2000" b="1" smtClean="0"/>
              <a:t>         ЕКОНОМІЧНІ ФУНКЦІЇ – </a:t>
            </a:r>
            <a:r>
              <a:rPr lang="ru-RU" altLang="ru-RU" sz="2000" smtClean="0"/>
              <a:t>ЗАБЕЗПЕЧУЮТЬ УМОВИ ФУНКЦІОНУВАННЯ ЕКОНОМІЧНОЇ СИСТЕМИ (ВІДТВОРЕННЯ ЛЮДИНИ ЯК ТРУДОВОГО РЕСУРСУ)</a:t>
            </a:r>
          </a:p>
          <a:p>
            <a:pPr algn="l" eaLnBrk="1" hangingPunct="1">
              <a:buFontTx/>
              <a:buBlip>
                <a:blip r:embed="rId3"/>
              </a:buBlip>
            </a:pPr>
            <a:r>
              <a:rPr lang="uk-UA" altLang="ru-RU" sz="2000" smtClean="0"/>
              <a:t>  ЗАСОБИ КОМУНІКАЦІЇ (ТРАНСПОРТНІ МАГІСТРАЛІ …)</a:t>
            </a:r>
          </a:p>
          <a:p>
            <a:pPr algn="l" eaLnBrk="1" hangingPunct="1">
              <a:buFontTx/>
              <a:buBlip>
                <a:blip r:embed="rId3"/>
              </a:buBlip>
            </a:pPr>
            <a:r>
              <a:rPr lang="uk-UA" altLang="ru-RU" sz="2000" smtClean="0"/>
              <a:t>  ЗАСОБИ ВИРОБНИЦТВА (МАТЕРІАЛИ, СИРОВИНА, ЗЕМЛЯ, БІОРЕСУРСИ)</a:t>
            </a:r>
          </a:p>
          <a:p>
            <a:pPr algn="l" eaLnBrk="1" hangingPunct="1">
              <a:buFontTx/>
              <a:buBlip>
                <a:blip r:embed="rId3"/>
              </a:buBlip>
            </a:pPr>
            <a:r>
              <a:rPr lang="uk-UA" altLang="ru-RU" sz="2000" smtClean="0"/>
              <a:t> ЕНЕРГЕТИЧНІ РЕСУРСИ</a:t>
            </a:r>
          </a:p>
          <a:p>
            <a:pPr algn="l" eaLnBrk="1" hangingPunct="1">
              <a:buFontTx/>
              <a:buBlip>
                <a:blip r:embed="rId3"/>
              </a:buBlip>
            </a:pPr>
            <a:r>
              <a:rPr lang="uk-UA" altLang="ru-RU" sz="2000" smtClean="0"/>
              <a:t> ІНФОРМАЦІЙНІ РЕСУРСИ</a:t>
            </a:r>
          </a:p>
          <a:p>
            <a:pPr algn="l" eaLnBrk="1" hangingPunct="1">
              <a:buFontTx/>
              <a:buBlip>
                <a:blip r:embed="rId3"/>
              </a:buBlip>
            </a:pPr>
            <a:r>
              <a:rPr lang="uk-UA" altLang="ru-RU" sz="2000" smtClean="0"/>
              <a:t> ПРОЦЕСИ ЕКОДЕСТРУКЦІЇ</a:t>
            </a:r>
          </a:p>
          <a:p>
            <a:pPr algn="l" eaLnBrk="1" hangingPunct="1">
              <a:buFontTx/>
              <a:buBlip>
                <a:blip r:embed="rId3"/>
              </a:buBlip>
            </a:pPr>
            <a:r>
              <a:rPr lang="uk-UA" altLang="ru-RU" sz="2000" smtClean="0"/>
              <a:t> ФОРМУВАННЯ ПОПИТУ НА ТОВАРИ І ПОСЛУГИ</a:t>
            </a:r>
            <a:endParaRPr lang="ru-RU" altLang="ru-RU" sz="2000" smtClean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11188" y="333375"/>
            <a:ext cx="7772400" cy="604838"/>
          </a:xfrm>
        </p:spPr>
        <p:txBody>
          <a:bodyPr/>
          <a:lstStyle/>
          <a:p>
            <a:pPr eaLnBrk="1" hangingPunct="1"/>
            <a:r>
              <a:rPr lang="uk-UA" altLang="ru-RU" sz="2400" b="1" smtClean="0"/>
              <a:t>ЕКОНОМІКА ПРИРОДОКОРИСТУВАННЯ</a:t>
            </a:r>
            <a:endParaRPr lang="ru-RU" altLang="ru-RU" sz="2400" b="1" smtClean="0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55650" y="1125538"/>
            <a:ext cx="7920038" cy="5040312"/>
          </a:xfrm>
        </p:spPr>
        <p:txBody>
          <a:bodyPr/>
          <a:lstStyle/>
          <a:p>
            <a:pPr eaLnBrk="1" hangingPunct="1"/>
            <a:r>
              <a:rPr lang="ru-RU" altLang="ru-RU" sz="2000" b="1" smtClean="0"/>
              <a:t>ФУНКЦІЇ ПРИРОДНОГО СЕРЕДОВИЩА </a:t>
            </a:r>
          </a:p>
          <a:p>
            <a:pPr eaLnBrk="1" hangingPunct="1"/>
            <a:r>
              <a:rPr lang="ru-RU" altLang="ru-RU" sz="2000" b="1" smtClean="0"/>
              <a:t>(ПРИРОДНИХ ФАКТОРІВ)</a:t>
            </a:r>
          </a:p>
          <a:p>
            <a:pPr algn="l" eaLnBrk="1" hangingPunct="1"/>
            <a:r>
              <a:rPr lang="ru-RU" altLang="ru-RU" sz="2000" b="1" smtClean="0"/>
              <a:t>	</a:t>
            </a:r>
          </a:p>
          <a:p>
            <a:pPr algn="l" eaLnBrk="1" hangingPunct="1"/>
            <a:r>
              <a:rPr lang="ru-RU" altLang="ru-RU" sz="2000" b="1" smtClean="0"/>
              <a:t>         ЕКОЛОГІЧНІ ФУНКЦІЇ </a:t>
            </a:r>
            <a:r>
              <a:rPr lang="ru-RU" altLang="ru-RU" sz="2000" smtClean="0"/>
              <a:t>– ФОРМУЮТЬ, РЕГУЛЮЮТЬ І ПІДТРИМУЮТЬ СТАН ЕКОСИСТЕМИ, В ЯКІЙ ЖИВЕ І РОЗВИВАЄТЬСЯ ЛЮДИНА</a:t>
            </a:r>
          </a:p>
          <a:p>
            <a:pPr algn="l" eaLnBrk="1" hangingPunct="1">
              <a:buFontTx/>
              <a:buBlip>
                <a:blip r:embed="rId3"/>
              </a:buBlip>
            </a:pPr>
            <a:r>
              <a:rPr lang="uk-UA" altLang="ru-RU" sz="2000" smtClean="0"/>
              <a:t> РЕГУЛЮВАННЯ МАТЕРІАЛЬНОГО БАЛАНСУ</a:t>
            </a:r>
          </a:p>
          <a:p>
            <a:pPr algn="l" eaLnBrk="1" hangingPunct="1">
              <a:buFontTx/>
              <a:buBlip>
                <a:blip r:embed="rId4"/>
              </a:buBlip>
            </a:pPr>
            <a:r>
              <a:rPr lang="uk-UA" altLang="ru-RU" sz="2000" smtClean="0"/>
              <a:t> РЕГУЛЮВАННЯ ЕНЕРГЕТИЧНОГО БАЛАНСУ</a:t>
            </a:r>
          </a:p>
          <a:p>
            <a:pPr algn="l" eaLnBrk="1" hangingPunct="1">
              <a:buFontTx/>
              <a:buBlip>
                <a:blip r:embed="rId4"/>
              </a:buBlip>
            </a:pPr>
            <a:r>
              <a:rPr lang="uk-UA" altLang="ru-RU" sz="2000" smtClean="0"/>
              <a:t> ПРИРОДОВІДТВОРЕННЯ</a:t>
            </a:r>
          </a:p>
          <a:p>
            <a:pPr algn="l" eaLnBrk="1" hangingPunct="1">
              <a:buFontTx/>
              <a:buBlip>
                <a:blip r:embed="rId4"/>
              </a:buBlip>
            </a:pPr>
            <a:r>
              <a:rPr lang="uk-UA" altLang="ru-RU" sz="2000" smtClean="0"/>
              <a:t> КОНСЕРВАЦІЯ ЕНЕРГІЇ</a:t>
            </a:r>
          </a:p>
          <a:p>
            <a:pPr algn="l" eaLnBrk="1" hangingPunct="1">
              <a:buFontTx/>
              <a:buBlip>
                <a:blip r:embed="rId4"/>
              </a:buBlip>
            </a:pPr>
            <a:r>
              <a:rPr lang="uk-UA" altLang="ru-RU" sz="2000" smtClean="0"/>
              <a:t> РЕГУЛЮВАННЯ БІОРІВНОВАГИ</a:t>
            </a:r>
          </a:p>
          <a:p>
            <a:pPr algn="l" eaLnBrk="1" hangingPunct="1">
              <a:buFontTx/>
              <a:buBlip>
                <a:blip r:embed="rId4"/>
              </a:buBlip>
            </a:pPr>
            <a:r>
              <a:rPr lang="uk-UA" altLang="ru-RU" sz="2000" smtClean="0"/>
              <a:t> РЕГУЛЮВАННЯ КЛІМАТУ</a:t>
            </a:r>
          </a:p>
          <a:p>
            <a:pPr algn="l" eaLnBrk="1" hangingPunct="1">
              <a:buFontTx/>
              <a:buBlip>
                <a:blip r:embed="rId4"/>
              </a:buBlip>
            </a:pPr>
            <a:r>
              <a:rPr lang="uk-UA" altLang="ru-RU" sz="2000" smtClean="0"/>
              <a:t> ВІДТВОРЕННЯ БІОМАСИ</a:t>
            </a:r>
          </a:p>
          <a:p>
            <a:pPr algn="l" eaLnBrk="1" hangingPunct="1">
              <a:buFontTx/>
              <a:buBlip>
                <a:blip r:embed="rId4"/>
              </a:buBlip>
            </a:pPr>
            <a:r>
              <a:rPr lang="uk-UA" altLang="ru-RU" sz="2000" smtClean="0"/>
              <a:t> ВІДТВОРЕННЯ БІОІНФОРМАЦІЇ</a:t>
            </a:r>
            <a:endParaRPr lang="ru-RU" altLang="ru-RU" sz="2000" smtClean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11188" y="333375"/>
            <a:ext cx="7772400" cy="604838"/>
          </a:xfrm>
        </p:spPr>
        <p:txBody>
          <a:bodyPr/>
          <a:lstStyle/>
          <a:p>
            <a:pPr eaLnBrk="1" hangingPunct="1"/>
            <a:r>
              <a:rPr lang="uk-UA" altLang="ru-RU" sz="2400" b="1" smtClean="0"/>
              <a:t>ЕКОНОМІКА ПРИРОДОКОРИСТУВАННЯ</a:t>
            </a:r>
            <a:endParaRPr lang="ru-RU" altLang="ru-RU" sz="2400" b="1" smtClean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55650" y="1557338"/>
            <a:ext cx="7920038" cy="4608512"/>
          </a:xfrm>
        </p:spPr>
        <p:txBody>
          <a:bodyPr/>
          <a:lstStyle/>
          <a:p>
            <a:pPr eaLnBrk="1" hangingPunct="1"/>
            <a:r>
              <a:rPr lang="ru-RU" altLang="ru-RU" sz="1800" b="1" smtClean="0"/>
              <a:t>ІНТЕГРАЛЬНИЙ ПРИРОДНИЙ РЕСУРС ТА ЙОГО </a:t>
            </a:r>
            <a:r>
              <a:rPr lang="uk-UA" altLang="ru-RU" sz="1800" b="1" smtClean="0"/>
              <a:t>СКЛАД:</a:t>
            </a:r>
          </a:p>
          <a:p>
            <a:pPr algn="l" eaLnBrk="1" hangingPunct="1">
              <a:lnSpc>
                <a:spcPct val="80000"/>
              </a:lnSpc>
            </a:pPr>
            <a:endParaRPr lang="uk-UA" altLang="ru-RU" sz="1800" smtClean="0"/>
          </a:p>
          <a:p>
            <a:pPr algn="l" eaLnBrk="1" hangingPunct="1">
              <a:lnSpc>
                <a:spcPct val="80000"/>
              </a:lnSpc>
              <a:buFontTx/>
              <a:buBlip>
                <a:blip r:embed="rId3"/>
              </a:buBlip>
            </a:pPr>
            <a:r>
              <a:rPr lang="uk-UA" altLang="ru-RU" sz="1800" smtClean="0"/>
              <a:t> енергетичні,  </a:t>
            </a:r>
          </a:p>
          <a:p>
            <a:pPr algn="l" eaLnBrk="1" hangingPunct="1">
              <a:lnSpc>
                <a:spcPct val="80000"/>
              </a:lnSpc>
              <a:buFontTx/>
              <a:buBlip>
                <a:blip r:embed="rId3"/>
              </a:buBlip>
            </a:pPr>
            <a:r>
              <a:rPr lang="uk-UA" altLang="ru-RU" sz="1800" smtClean="0"/>
              <a:t> газово-атмосферні, </a:t>
            </a:r>
          </a:p>
          <a:p>
            <a:pPr algn="l" eaLnBrk="1" hangingPunct="1">
              <a:lnSpc>
                <a:spcPct val="80000"/>
              </a:lnSpc>
              <a:buFontTx/>
              <a:buBlip>
                <a:blip r:embed="rId3"/>
              </a:buBlip>
            </a:pPr>
            <a:r>
              <a:rPr lang="uk-UA" altLang="ru-RU" sz="1800" smtClean="0"/>
              <a:t> водні, </a:t>
            </a:r>
          </a:p>
          <a:p>
            <a:pPr algn="l" eaLnBrk="1" hangingPunct="1">
              <a:lnSpc>
                <a:spcPct val="80000"/>
              </a:lnSpc>
              <a:buFontTx/>
              <a:buBlip>
                <a:blip r:embed="rId3"/>
              </a:buBlip>
            </a:pPr>
            <a:r>
              <a:rPr lang="uk-UA" altLang="ru-RU" sz="1800" smtClean="0"/>
              <a:t>  грунтово-екологічні, </a:t>
            </a:r>
          </a:p>
          <a:p>
            <a:pPr algn="l" eaLnBrk="1" hangingPunct="1">
              <a:lnSpc>
                <a:spcPct val="80000"/>
              </a:lnSpc>
              <a:buFontTx/>
              <a:buBlip>
                <a:blip r:embed="rId3"/>
              </a:buBlip>
            </a:pPr>
            <a:r>
              <a:rPr lang="uk-UA" altLang="ru-RU" sz="1800" smtClean="0"/>
              <a:t> біологічні,  </a:t>
            </a:r>
          </a:p>
          <a:p>
            <a:pPr algn="l" eaLnBrk="1" hangingPunct="1">
              <a:lnSpc>
                <a:spcPct val="80000"/>
              </a:lnSpc>
              <a:buFontTx/>
              <a:buBlip>
                <a:blip r:embed="rId3"/>
              </a:buBlip>
            </a:pPr>
            <a:r>
              <a:rPr lang="uk-UA" altLang="ru-RU" sz="1800" smtClean="0"/>
              <a:t> кліматичні, </a:t>
            </a:r>
          </a:p>
          <a:p>
            <a:pPr algn="l" eaLnBrk="1" hangingPunct="1">
              <a:lnSpc>
                <a:spcPct val="80000"/>
              </a:lnSpc>
              <a:buFontTx/>
              <a:buBlip>
                <a:blip r:embed="rId3"/>
              </a:buBlip>
            </a:pPr>
            <a:r>
              <a:rPr lang="uk-UA" altLang="ru-RU" sz="1800" smtClean="0"/>
              <a:t> рекреаційні, </a:t>
            </a:r>
          </a:p>
          <a:p>
            <a:pPr algn="l" eaLnBrk="1" hangingPunct="1">
              <a:lnSpc>
                <a:spcPct val="80000"/>
              </a:lnSpc>
              <a:buFontTx/>
              <a:buBlip>
                <a:blip r:embed="rId3"/>
              </a:buBlip>
            </a:pPr>
            <a:r>
              <a:rPr lang="uk-UA" altLang="ru-RU" sz="1800" smtClean="0"/>
              <a:t> антропо-екологічні, </a:t>
            </a:r>
          </a:p>
          <a:p>
            <a:pPr algn="l" eaLnBrk="1" hangingPunct="1">
              <a:lnSpc>
                <a:spcPct val="80000"/>
              </a:lnSpc>
              <a:buFontTx/>
              <a:buBlip>
                <a:blip r:embed="rId3"/>
              </a:buBlip>
            </a:pPr>
            <a:r>
              <a:rPr lang="uk-UA" altLang="ru-RU" sz="1800" smtClean="0"/>
              <a:t> інформаційні, </a:t>
            </a:r>
          </a:p>
          <a:p>
            <a:pPr algn="l" eaLnBrk="1" hangingPunct="1">
              <a:lnSpc>
                <a:spcPct val="80000"/>
              </a:lnSpc>
              <a:buFontTx/>
              <a:buBlip>
                <a:blip r:embed="rId3"/>
              </a:buBlip>
            </a:pPr>
            <a:r>
              <a:rPr lang="uk-UA" altLang="ru-RU" sz="1800" smtClean="0"/>
              <a:t> просторово-часові</a:t>
            </a:r>
            <a:endParaRPr lang="ru-RU" altLang="ru-RU" sz="1800" smtClean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8686800" cy="836712"/>
          </a:xfrm>
        </p:spPr>
        <p:txBody>
          <a:bodyPr/>
          <a:lstStyle/>
          <a:p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Додаткові джерела інформації: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692696"/>
            <a:ext cx="9144000" cy="6165304"/>
          </a:xfrm>
        </p:spPr>
        <p:txBody>
          <a:bodyPr/>
          <a:lstStyle/>
          <a:p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Авраменко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Н. Л.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Екологія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: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навч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посіб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. / Н. Л.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Авраменко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, С. Я.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Цимбалюк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. – 2-е вид.,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зі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змінами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та доп. –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Ірпінь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: ВЦ НУДПСУ, 2011. – 252 с.</a:t>
            </a:r>
          </a:p>
          <a:p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Гречанівський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О. Є.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Радіаційна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стійкість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природних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штучних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мінеральних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матриць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довготривалої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екологічно-безпечної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утилізації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високоактивних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радіоактивних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відходів:монографія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. – К. : Логос, 2012. – 127 с.</a:t>
            </a:r>
          </a:p>
          <a:p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Данилишин Б.М.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Економіка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природокористування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: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підручник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/ Б. М. Данилишин, М. А.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Хвесик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, В. А.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Голян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. – К. : Кондор, 2010. – 465 с.</a:t>
            </a:r>
          </a:p>
          <a:p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Джигирей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В. С.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Екологія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охорона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навколишнього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природного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середовища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: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навч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посіб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. – 5-е вид.,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випр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доп.– К. :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Знання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, 2007. – 422 с.</a:t>
            </a:r>
          </a:p>
          <a:p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Екологічна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енциклопедія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: у 3 т. /гол. ред. А. В.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Толстоухов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. – К. : ТОВ "Центр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екологічної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освіти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інформації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", 2007. – Т. 1 : А-Е. – 432 с.</a:t>
            </a:r>
          </a:p>
          <a:p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Екологічна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енциклопедія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: у 3 т. /гол. ред. А. В.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Толстоухов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. – К. : ТОВ "Центр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екологічної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освіти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інформації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", 2007. – Т. 2 : Є-Н.– 416 с.</a:t>
            </a:r>
          </a:p>
          <a:p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Екологічна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енциклопедія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: у 3 т. / гол. ред. А. В.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Толстоухов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. – К. : ТОВ "Центр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екологічної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освіти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інформації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", 2008. – Т. 3. : О-Я. – 472 с.</a:t>
            </a:r>
          </a:p>
          <a:p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Економіка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Екологія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Управління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: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зб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. наук.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праць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, № 1 /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Держ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податкова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служба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Нац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. ун-т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держ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податкової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служби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; гол. ред. П. В. Мельник,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заст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. гол. ред. Л. Л.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Тарангул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. –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Ірпінь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: ВЦ НУДПСУ, 2012. – 464с.</a:t>
            </a:r>
          </a:p>
          <a:p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Жигуц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Ю. Ю.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Інженерна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екологія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: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навч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посіб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. / Ю. Ю.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Жигуц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, В. Ф.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Лазар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. – 2-ге вид.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випр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доп. – К. : Кондор, 2012. – 170 с.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11188" y="333375"/>
            <a:ext cx="7772400" cy="604838"/>
          </a:xfrm>
        </p:spPr>
        <p:txBody>
          <a:bodyPr/>
          <a:lstStyle/>
          <a:p>
            <a:pPr eaLnBrk="1" hangingPunct="1"/>
            <a:r>
              <a:rPr lang="uk-UA" altLang="ru-RU" sz="2400" b="1" smtClean="0"/>
              <a:t>ЕКОНОМІКА ПРИРОДОКОРИСТУВАННЯ</a:t>
            </a:r>
            <a:endParaRPr lang="ru-RU" altLang="ru-RU" sz="2400" b="1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55650" y="1557338"/>
            <a:ext cx="7920038" cy="4608512"/>
          </a:xfrm>
        </p:spPr>
        <p:txBody>
          <a:bodyPr/>
          <a:lstStyle/>
          <a:p>
            <a:pPr algn="l" eaLnBrk="1" hangingPunct="1">
              <a:lnSpc>
                <a:spcPct val="80000"/>
              </a:lnSpc>
            </a:pPr>
            <a:r>
              <a:rPr lang="uk-UA" altLang="ru-RU" sz="2400" b="1" smtClean="0"/>
              <a:t>Мета курсу:  </a:t>
            </a:r>
          </a:p>
          <a:p>
            <a:pPr algn="l" eaLnBrk="1" hangingPunct="1">
              <a:lnSpc>
                <a:spcPct val="80000"/>
              </a:lnSpc>
            </a:pPr>
            <a:r>
              <a:rPr lang="uk-UA" altLang="ru-RU" sz="2400" smtClean="0"/>
              <a:t>Формування екологічно обґрунтованих пріоритетів і форм економічної взаємодії людини з навколишнім середовищем </a:t>
            </a:r>
          </a:p>
          <a:p>
            <a:pPr algn="l" eaLnBrk="1" hangingPunct="1">
              <a:lnSpc>
                <a:spcPct val="80000"/>
              </a:lnSpc>
            </a:pPr>
            <a:endParaRPr lang="uk-UA" altLang="ru-RU" sz="2400" smtClean="0"/>
          </a:p>
          <a:p>
            <a:pPr algn="l" eaLnBrk="1" hangingPunct="1">
              <a:lnSpc>
                <a:spcPct val="80000"/>
              </a:lnSpc>
            </a:pPr>
            <a:r>
              <a:rPr lang="uk-UA" altLang="ru-RU" sz="2400" b="1" smtClean="0"/>
              <a:t>Завдання курсу: </a:t>
            </a:r>
          </a:p>
          <a:p>
            <a:pPr algn="l" eaLnBrk="1" hangingPunct="1">
              <a:lnSpc>
                <a:spcPct val="80000"/>
              </a:lnSpc>
              <a:buFontTx/>
              <a:buBlip>
                <a:blip r:embed="rId3"/>
              </a:buBlip>
            </a:pPr>
            <a:r>
              <a:rPr lang="uk-UA" altLang="ru-RU" sz="2400" b="1" smtClean="0"/>
              <a:t> </a:t>
            </a:r>
            <a:r>
              <a:rPr lang="uk-UA" altLang="ru-RU" sz="2400" smtClean="0"/>
              <a:t>глибоке оволодіння слухачами знаннями, які відображають  зміст та структуру економіки природокористування; </a:t>
            </a:r>
          </a:p>
          <a:p>
            <a:pPr algn="l" eaLnBrk="1" hangingPunct="1">
              <a:lnSpc>
                <a:spcPct val="80000"/>
              </a:lnSpc>
              <a:buFontTx/>
              <a:buBlip>
                <a:blip r:embed="rId3"/>
              </a:buBlip>
            </a:pPr>
            <a:r>
              <a:rPr lang="uk-UA" altLang="ru-RU" sz="2400" smtClean="0"/>
              <a:t> усвідомлення ролі та значущості екологічних аспектів економічної діяльності; </a:t>
            </a:r>
          </a:p>
          <a:p>
            <a:pPr algn="l" eaLnBrk="1" hangingPunct="1">
              <a:lnSpc>
                <a:spcPct val="80000"/>
              </a:lnSpc>
              <a:buFontTx/>
              <a:buBlip>
                <a:blip r:embed="rId3"/>
              </a:buBlip>
            </a:pPr>
            <a:r>
              <a:rPr lang="uk-UA" altLang="ru-RU" sz="2400" smtClean="0"/>
              <a:t> формування  умінь та навичок  ефективного вирішення еколого-економічних  проблем</a:t>
            </a:r>
            <a:endParaRPr lang="ru-RU" altLang="ru-RU" sz="240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11188" y="333375"/>
            <a:ext cx="8137525" cy="604838"/>
          </a:xfrm>
        </p:spPr>
        <p:txBody>
          <a:bodyPr/>
          <a:lstStyle/>
          <a:p>
            <a:pPr eaLnBrk="1" hangingPunct="1"/>
            <a:r>
              <a:rPr lang="uk-UA" altLang="ru-RU" sz="2400" b="1" smtClean="0"/>
              <a:t>ЕКОНОМІКА ПРИРОДОКОРИСТУВАННЯ</a:t>
            </a:r>
            <a:endParaRPr lang="ru-RU" altLang="ru-RU" sz="2400" b="1" smtClean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55650" y="1557338"/>
            <a:ext cx="7920038" cy="4608512"/>
          </a:xfrm>
        </p:spPr>
        <p:txBody>
          <a:bodyPr/>
          <a:lstStyle/>
          <a:p>
            <a:pPr algn="just" eaLnBrk="1" hangingPunct="1">
              <a:lnSpc>
                <a:spcPct val="80000"/>
              </a:lnSpc>
            </a:pPr>
            <a:endParaRPr lang="uk-UA" altLang="ru-RU" sz="1600" b="1" smtClean="0"/>
          </a:p>
          <a:p>
            <a:pPr algn="just" eaLnBrk="1" hangingPunct="1"/>
            <a:r>
              <a:rPr lang="ru-RU" altLang="ru-RU" sz="1600" smtClean="0"/>
              <a:t>ПРИРОДОКОРИСТУВАННЯ – це сукупність усіх форм експлуатації природно-ресурсного потенціала та заходів щодо його збереження</a:t>
            </a:r>
          </a:p>
          <a:p>
            <a:pPr algn="just" eaLnBrk="1" hangingPunct="1"/>
            <a:endParaRPr lang="ru-RU" altLang="ru-RU" sz="1600" smtClean="0"/>
          </a:p>
          <a:p>
            <a:pPr algn="just" eaLnBrk="1" hangingPunct="1"/>
            <a:r>
              <a:rPr lang="ru-RU" altLang="ru-RU" sz="1600" smtClean="0"/>
              <a:t>ПРИРОДОКОРИСТУВАННЯ ВКЛЮЧАЄ:</a:t>
            </a:r>
            <a:endParaRPr lang="ru-RU" altLang="ru-RU" sz="1600" b="1" smtClean="0"/>
          </a:p>
          <a:p>
            <a:pPr algn="just" eaLnBrk="1" hangingPunct="1">
              <a:buFontTx/>
              <a:buBlip>
                <a:blip r:embed="rId3"/>
              </a:buBlip>
            </a:pPr>
            <a:r>
              <a:rPr lang="ru-RU" altLang="ru-RU" sz="1600" smtClean="0"/>
              <a:t> ВИЛУЧЕННЯ ТА ОБРОБЛЕННЯ ПРИРОДНИХ РЕСУРСІВ, ЇХ ВІДНОВЛЕННЯ ТА ВІДТВОРЕННЯ </a:t>
            </a:r>
          </a:p>
          <a:p>
            <a:pPr algn="just" eaLnBrk="1" hangingPunct="1">
              <a:buFontTx/>
              <a:buBlip>
                <a:blip r:embed="rId3"/>
              </a:buBlip>
            </a:pPr>
            <a:r>
              <a:rPr lang="ru-RU" altLang="ru-RU" sz="1600" smtClean="0"/>
              <a:t> ВИКОРИСТАННЯ ТА ОХОРОНУ ПРИРОДНИХ УМОВ  НАВКОЛИШНЬОГО СЕРЕДОВИЩА </a:t>
            </a:r>
          </a:p>
          <a:p>
            <a:pPr algn="just" eaLnBrk="1" hangingPunct="1">
              <a:buFontTx/>
              <a:buBlip>
                <a:blip r:embed="rId3"/>
              </a:buBlip>
            </a:pPr>
            <a:r>
              <a:rPr lang="ru-RU" altLang="ru-RU" sz="1600" smtClean="0"/>
              <a:t>  ЗБЕРЕЖЕННЯ (ПІДТРИМАННЯ), ВІДТВОРЕННЯ (ВІДНОВЛЕННЯ) ТА РАЦІОНАЛЬНУ ЗМІНУ ЕКОЛОГІЧНОГО БАЛАНСА (РІВНОВАГИ) ПРИРОДНИХ СИСТЕМ, ЩО СКЛАДАЄ ОСНОВУ ЗБЕРЕЖЕННЯ ПРИРОДНОГО-РЕСУРСНОГО ПОТЕНЦІАЛУ СУСПІЛЬСТВА</a:t>
            </a:r>
          </a:p>
          <a:p>
            <a:pPr algn="just" eaLnBrk="1" hangingPunct="1"/>
            <a:endParaRPr lang="ru-RU" altLang="ru-RU" sz="1600" smtClean="0"/>
          </a:p>
          <a:p>
            <a:pPr algn="just" eaLnBrk="1" hangingPunct="1"/>
            <a:r>
              <a:rPr lang="ru-RU" altLang="ru-RU" sz="1600" smtClean="0"/>
              <a:t>ПРИРОДОКОРИСТУВАННЯ Є ТРАНСДИСЦИПЛІНАРНОЮ САМОСТІЙНОЮ СФЕРОЮ ЗНАНЬ, ЯКА ВКЛЮЧАЄ ЕЛЕМЕНТИ ПРИРОДНИХ, СУСПІЛЬНИХ, ТЕХНІЧНИХ НАУК</a:t>
            </a:r>
          </a:p>
          <a:p>
            <a:pPr algn="just" eaLnBrk="1" hangingPunct="1"/>
            <a:endParaRPr lang="ru-RU" altLang="ru-RU" sz="160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11188" y="333375"/>
            <a:ext cx="7772400" cy="604838"/>
          </a:xfrm>
        </p:spPr>
        <p:txBody>
          <a:bodyPr/>
          <a:lstStyle/>
          <a:p>
            <a:pPr eaLnBrk="1" hangingPunct="1"/>
            <a:r>
              <a:rPr lang="uk-UA" altLang="ru-RU" sz="2400" b="1" smtClean="0"/>
              <a:t>ЕКОНОМІКА ПРИРОДОКОРИСТУВАННЯ</a:t>
            </a:r>
            <a:endParaRPr lang="ru-RU" altLang="ru-RU" sz="2400" b="1" smtClean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55650" y="1125538"/>
            <a:ext cx="7920038" cy="5040312"/>
          </a:xfrm>
        </p:spPr>
        <p:txBody>
          <a:bodyPr/>
          <a:lstStyle/>
          <a:p>
            <a:pPr eaLnBrk="1" hangingPunct="1"/>
            <a:r>
              <a:rPr lang="ru-RU" altLang="ru-RU" sz="2000" b="1" smtClean="0"/>
              <a:t>ЗАВДАННЯ ЕП</a:t>
            </a:r>
          </a:p>
          <a:p>
            <a:pPr eaLnBrk="1" hangingPunct="1"/>
            <a:endParaRPr lang="uk-UA" altLang="ru-RU" sz="1600" smtClean="0"/>
          </a:p>
          <a:p>
            <a:pPr algn="l" eaLnBrk="1" hangingPunct="1">
              <a:lnSpc>
                <a:spcPct val="80000"/>
              </a:lnSpc>
              <a:buFontTx/>
              <a:buBlip>
                <a:blip r:embed="rId3"/>
              </a:buBlip>
            </a:pPr>
            <a:r>
              <a:rPr lang="ru-RU" altLang="ru-RU" sz="1600" smtClean="0"/>
              <a:t> </a:t>
            </a:r>
            <a:r>
              <a:rPr lang="ru-RU" altLang="ru-RU" sz="1600" b="1" smtClean="0"/>
              <a:t>РОЗРОБЛЕННЯ МЕТОДІВ НАЙБІЛЬШ ЕФЕКТИВНОГО ВПЛИВУ ЛЮДИНИ НА ПРИРОДНЕ ДОВКІЛЛЯ З МЕТОЮ ДИНАМІЧНОГО ПІДТРИМАННЯ РІВНОВАГИ КРУГООБІГ</a:t>
            </a:r>
            <a:r>
              <a:rPr lang="uk-UA" altLang="ru-RU" sz="1600" b="1" smtClean="0"/>
              <a:t>У</a:t>
            </a:r>
            <a:r>
              <a:rPr lang="ru-RU" altLang="ru-RU" sz="1600" b="1" smtClean="0"/>
              <a:t> РЕЧОВИНИ ТА ЕНЕРГІЇ В ПРИРОДІ</a:t>
            </a:r>
          </a:p>
          <a:p>
            <a:pPr algn="l" eaLnBrk="1" hangingPunct="1">
              <a:lnSpc>
                <a:spcPct val="80000"/>
              </a:lnSpc>
              <a:buFontTx/>
              <a:buBlip>
                <a:blip r:embed="rId3"/>
              </a:buBlip>
            </a:pPr>
            <a:endParaRPr lang="ru-RU" altLang="ru-RU" sz="1600" b="1" smtClean="0"/>
          </a:p>
          <a:p>
            <a:pPr algn="l" eaLnBrk="1" hangingPunct="1">
              <a:lnSpc>
                <a:spcPct val="80000"/>
              </a:lnSpc>
              <a:buFontTx/>
              <a:buBlip>
                <a:blip r:embed="rId3"/>
              </a:buBlip>
            </a:pPr>
            <a:r>
              <a:rPr lang="ru-RU" altLang="ru-RU" sz="1600" b="1" smtClean="0"/>
              <a:t>  ВИВЧЕННЯ ЕКОНОМІЧНИМИ МЕТОДАМИ ПРОЦЕСІВ І РЕЗУЛЬТАТІВ ВЗАЄМОДІЇ СУСПІЛЬСТВА І ПРИРОДНОГО ДОВКІЛЛЯ</a:t>
            </a:r>
          </a:p>
          <a:p>
            <a:pPr algn="l" eaLnBrk="1" hangingPunct="1">
              <a:lnSpc>
                <a:spcPct val="80000"/>
              </a:lnSpc>
              <a:buFontTx/>
              <a:buBlip>
                <a:blip r:embed="rId3"/>
              </a:buBlip>
            </a:pPr>
            <a:endParaRPr lang="ru-RU" altLang="ru-RU" sz="1600" b="1" smtClean="0"/>
          </a:p>
          <a:p>
            <a:pPr algn="l" eaLnBrk="1" hangingPunct="1">
              <a:lnSpc>
                <a:spcPct val="80000"/>
              </a:lnSpc>
              <a:buFontTx/>
              <a:buBlip>
                <a:blip r:embed="rId3"/>
              </a:buBlip>
            </a:pPr>
            <a:r>
              <a:rPr lang="ru-RU" altLang="ru-RU" sz="1600" b="1" smtClean="0"/>
              <a:t>  ВИВЧЕННЯ СОЦІАЛЬНО-ЕКОНОМІЧНИХ АСПЕКТІВ ВЗАЄМОДІЇ СУСПІЛЬСТВА І ПРИРОДНОГО ДОВКІЛЛЯ  НА ГЛОБАЛЬНОМУ, РЕГІОНАЛЬНОМУ ТА МІСЦЕВОМУ РІВНЯХ</a:t>
            </a:r>
          </a:p>
          <a:p>
            <a:pPr algn="l" eaLnBrk="1" hangingPunct="1">
              <a:lnSpc>
                <a:spcPct val="80000"/>
              </a:lnSpc>
              <a:buFontTx/>
              <a:buBlip>
                <a:blip r:embed="rId3"/>
              </a:buBlip>
            </a:pPr>
            <a:endParaRPr lang="ru-RU" altLang="ru-RU" sz="1600" b="1" smtClean="0"/>
          </a:p>
          <a:p>
            <a:pPr algn="l" eaLnBrk="1" hangingPunct="1">
              <a:lnSpc>
                <a:spcPct val="80000"/>
              </a:lnSpc>
              <a:buFontTx/>
              <a:buBlip>
                <a:blip r:embed="rId3"/>
              </a:buBlip>
            </a:pPr>
            <a:r>
              <a:rPr lang="ru-RU" altLang="ru-RU" sz="1600" b="1" smtClean="0"/>
              <a:t>  </a:t>
            </a:r>
            <a:r>
              <a:rPr lang="uk-UA" altLang="ru-RU" sz="1600" b="1" smtClean="0"/>
              <a:t>ЗАБЕЗПЕЧЕННЯ ЕКОНОМІЧНОГО ЗАХИСТУ ДОВКІЛЛЯ ТА ЕКОЛОГІЧНОЇ БЕЗПЕКИ СУСПІЛЬСТВА</a:t>
            </a:r>
          </a:p>
          <a:p>
            <a:pPr algn="l" eaLnBrk="1" hangingPunct="1">
              <a:lnSpc>
                <a:spcPct val="80000"/>
              </a:lnSpc>
              <a:buFontTx/>
              <a:buBlip>
                <a:blip r:embed="rId3"/>
              </a:buBlip>
            </a:pPr>
            <a:endParaRPr lang="uk-UA" altLang="ru-RU" sz="1600" b="1" smtClean="0"/>
          </a:p>
          <a:p>
            <a:pPr algn="l" eaLnBrk="1" hangingPunct="1">
              <a:lnSpc>
                <a:spcPct val="80000"/>
              </a:lnSpc>
              <a:buFontTx/>
              <a:buBlip>
                <a:blip r:embed="rId3"/>
              </a:buBlip>
            </a:pPr>
            <a:r>
              <a:rPr lang="uk-UA" altLang="ru-RU" sz="1600" b="1" smtClean="0"/>
              <a:t> ОБГРУНТУВАННЯ МЕТОДІВ ЕФЕКТИВНОГО ВИКОРИСТАННЯ ВСІХ ВИДІВ ПРИРОДНИХ РЕСУРСІВ ТА ЗАБЕЗПЕЧЕННЯ ЇХ ВІДТВОРЕННЯ</a:t>
            </a:r>
          </a:p>
          <a:p>
            <a:pPr algn="l" eaLnBrk="1" hangingPunct="1">
              <a:lnSpc>
                <a:spcPct val="80000"/>
              </a:lnSpc>
              <a:buFontTx/>
              <a:buBlip>
                <a:blip r:embed="rId3"/>
              </a:buBlip>
            </a:pPr>
            <a:endParaRPr lang="uk-UA" altLang="ru-RU" sz="1600" b="1" smtClean="0"/>
          </a:p>
          <a:p>
            <a:pPr algn="l" eaLnBrk="1" hangingPunct="1">
              <a:lnSpc>
                <a:spcPct val="80000"/>
              </a:lnSpc>
              <a:buFontTx/>
              <a:buBlip>
                <a:blip r:embed="rId3"/>
              </a:buBlip>
            </a:pPr>
            <a:r>
              <a:rPr lang="uk-UA" altLang="ru-RU" sz="1600" b="1" smtClean="0"/>
              <a:t> ДОСЛІДЖЕННЯ ЕКОНОМІЧНОЇ ЕФЕКТИВНОСТІ ВИКОРИСТАННЯ ВИРОБНИЧИХ ВІДХОДІВ ТА ВТОРИННИХ РЕСРСІВ</a:t>
            </a:r>
          </a:p>
          <a:p>
            <a:pPr algn="l" eaLnBrk="1" hangingPunct="1"/>
            <a:r>
              <a:rPr lang="uk-UA" altLang="ru-RU" sz="1600" b="1" smtClean="0"/>
              <a:t>ТА ІН.</a:t>
            </a:r>
            <a:endParaRPr lang="ru-RU" altLang="ru-RU" sz="1600" b="1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11188" y="333375"/>
            <a:ext cx="7772400" cy="604838"/>
          </a:xfrm>
        </p:spPr>
        <p:txBody>
          <a:bodyPr/>
          <a:lstStyle/>
          <a:p>
            <a:pPr eaLnBrk="1" hangingPunct="1"/>
            <a:r>
              <a:rPr lang="uk-UA" altLang="ru-RU" sz="2400" b="1" smtClean="0"/>
              <a:t>ЕКОНОМІКА ПРИРОДОКОРИСТУВАННЯ</a:t>
            </a:r>
            <a:endParaRPr lang="ru-RU" altLang="ru-RU" sz="2400" b="1" smtClean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55650" y="1557338"/>
            <a:ext cx="7920038" cy="4608512"/>
          </a:xfrm>
        </p:spPr>
        <p:txBody>
          <a:bodyPr/>
          <a:lstStyle/>
          <a:p>
            <a:pPr eaLnBrk="1" hangingPunct="1"/>
            <a:r>
              <a:rPr lang="ru-RU" altLang="ru-RU" sz="2000" b="1" smtClean="0"/>
              <a:t>МЕТОДОЛОГІЯ ЕП</a:t>
            </a:r>
          </a:p>
          <a:p>
            <a:pPr eaLnBrk="1" hangingPunct="1"/>
            <a:endParaRPr lang="ru-RU" altLang="ru-RU" sz="2000" b="1" smtClean="0"/>
          </a:p>
          <a:p>
            <a:pPr algn="l" eaLnBrk="1" hangingPunct="1">
              <a:lnSpc>
                <a:spcPct val="80000"/>
              </a:lnSpc>
              <a:buFontTx/>
              <a:buBlip>
                <a:blip r:embed="rId3"/>
              </a:buBlip>
            </a:pPr>
            <a:r>
              <a:rPr lang="ru-RU" altLang="ru-RU" sz="2000" smtClean="0"/>
              <a:t>    </a:t>
            </a:r>
            <a:r>
              <a:rPr lang="ru-RU" altLang="ru-RU" sz="2000" b="1" smtClean="0"/>
              <a:t>ДІАЛЕКТИЧНИЙ ПІДХІД </a:t>
            </a:r>
            <a:r>
              <a:rPr lang="ru-RU" altLang="ru-RU" sz="2000" smtClean="0"/>
              <a:t>Є ОСНОВНИМ ЯК ДЛЯ ФУНДАМЕНТАЛЬНИХ ТАК І ДЛЯ ПРИКЛАДНИХ ДОСЛІДЖЕНЬ</a:t>
            </a:r>
          </a:p>
          <a:p>
            <a:pPr algn="l" eaLnBrk="1" hangingPunct="1">
              <a:lnSpc>
                <a:spcPct val="80000"/>
              </a:lnSpc>
            </a:pPr>
            <a:endParaRPr lang="ru-RU" altLang="ru-RU" sz="2000" smtClean="0"/>
          </a:p>
          <a:p>
            <a:pPr algn="l" eaLnBrk="1" hangingPunct="1">
              <a:lnSpc>
                <a:spcPct val="80000"/>
              </a:lnSpc>
              <a:buFontTx/>
              <a:buBlip>
                <a:blip r:embed="rId3"/>
              </a:buBlip>
            </a:pPr>
            <a:r>
              <a:rPr lang="ru-RU" altLang="ru-RU" sz="2000" smtClean="0"/>
              <a:t>     </a:t>
            </a:r>
            <a:r>
              <a:rPr lang="ru-RU" altLang="ru-RU" sz="2000" b="1" smtClean="0"/>
              <a:t>БАЛАНСОВИЙ МЕТОД</a:t>
            </a:r>
            <a:r>
              <a:rPr lang="ru-RU" altLang="ru-RU" sz="2000" smtClean="0"/>
              <a:t> ПОЛЯГАЄ У СКЛАДАННІ ГАЛУЗЕВИХ ТА ТЕРИТОРІАЛЬНИХ БАЛАНСІВ З МЕТОЮ ОПТИМАЛЬНОГО ВИБОРУ СПІВВІДНОШЕНЬ МІЖ ГАЛУЗЯМИ РИНКОВОЇ СПЕЦІАЛІЗАЦІЇ, ТЕРИТОРІАЛЬНОГО КОМЛЕКСУ, СФЕРАМИ ВИРОБНИЦТВА І ПОСЛУГ І Т.Д.</a:t>
            </a:r>
          </a:p>
          <a:p>
            <a:pPr algn="l" eaLnBrk="1" hangingPunct="1">
              <a:lnSpc>
                <a:spcPct val="80000"/>
              </a:lnSpc>
            </a:pPr>
            <a:endParaRPr lang="ru-RU" altLang="ru-RU" sz="2000" smtClean="0"/>
          </a:p>
          <a:p>
            <a:pPr algn="l" eaLnBrk="1" hangingPunct="1">
              <a:lnSpc>
                <a:spcPct val="80000"/>
              </a:lnSpc>
              <a:buFontTx/>
              <a:buBlip>
                <a:blip r:embed="rId3"/>
              </a:buBlip>
            </a:pPr>
            <a:r>
              <a:rPr lang="ru-RU" altLang="ru-RU" sz="2000" smtClean="0"/>
              <a:t>     </a:t>
            </a:r>
            <a:r>
              <a:rPr lang="ru-RU" altLang="ru-RU" sz="2000" b="1" smtClean="0"/>
              <a:t>КАРТОГРАФІЧНИЙ МЕТОД</a:t>
            </a:r>
            <a:r>
              <a:rPr lang="ru-RU" altLang="ru-RU" sz="2000" smtClean="0"/>
              <a:t> – ПОЛЯГАЄ У ВИКОРИСТАННІ КАРТОГРАФІЧНИХ МАТРІАЛІВ ПРИ ДОСЛІДЖЕННЯХ І ПЛАНУВАННІ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11188" y="333375"/>
            <a:ext cx="7772400" cy="604838"/>
          </a:xfrm>
        </p:spPr>
        <p:txBody>
          <a:bodyPr/>
          <a:lstStyle/>
          <a:p>
            <a:pPr eaLnBrk="1" hangingPunct="1"/>
            <a:r>
              <a:rPr lang="uk-UA" altLang="ru-RU" sz="2400" b="1" smtClean="0"/>
              <a:t>ЕКОНОМІКА ПРИРОДОКОРИСТУВАННЯ</a:t>
            </a:r>
            <a:endParaRPr lang="ru-RU" altLang="ru-RU" sz="2400" b="1" smtClean="0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55650" y="1557338"/>
            <a:ext cx="7920038" cy="4608512"/>
          </a:xfrm>
        </p:spPr>
        <p:txBody>
          <a:bodyPr/>
          <a:lstStyle/>
          <a:p>
            <a:pPr eaLnBrk="1" hangingPunct="1"/>
            <a:r>
              <a:rPr lang="ru-RU" altLang="ru-RU" sz="2000" b="1" smtClean="0"/>
              <a:t>МЕТОДОЛОГІЯ ЕП</a:t>
            </a:r>
          </a:p>
          <a:p>
            <a:pPr algn="l" eaLnBrk="1" hangingPunct="1"/>
            <a:endParaRPr lang="ru-RU" altLang="ru-RU" sz="2000" smtClean="0"/>
          </a:p>
          <a:p>
            <a:pPr algn="l" eaLnBrk="1" hangingPunct="1">
              <a:lnSpc>
                <a:spcPct val="80000"/>
              </a:lnSpc>
            </a:pPr>
            <a:r>
              <a:rPr lang="ru-RU" altLang="ru-RU" sz="2000" smtClean="0"/>
              <a:t>  </a:t>
            </a:r>
          </a:p>
          <a:p>
            <a:pPr algn="l" eaLnBrk="1" hangingPunct="1">
              <a:lnSpc>
                <a:spcPct val="80000"/>
              </a:lnSpc>
              <a:buFontTx/>
              <a:buBlip>
                <a:blip r:embed="rId3"/>
              </a:buBlip>
            </a:pPr>
            <a:r>
              <a:rPr lang="ru-RU" altLang="ru-RU" sz="2000" b="1" smtClean="0"/>
              <a:t>  СИСТЕМНИЙ АНАЛІЗ</a:t>
            </a:r>
            <a:r>
              <a:rPr lang="ru-RU" altLang="ru-RU" sz="2000" smtClean="0"/>
              <a:t> – МЕТОД НАУКОВОГО ДОСЛІДЖЕННЯ, ПРИ ЯКОМУ КОМПЛЕКСНЕ ДОСЛІДЖЕННЯ ПРОБЛЕМ, СТРУКТУРИ ГОСПОДАРЮЮЧИХ СУБ</a:t>
            </a:r>
            <a:r>
              <a:rPr lang="en-US" altLang="ru-RU" sz="2000" smtClean="0"/>
              <a:t>’</a:t>
            </a:r>
            <a:r>
              <a:rPr lang="ru-RU" altLang="ru-RU" sz="2000" smtClean="0"/>
              <a:t>ЄКТІВ ТА ВНУТРІШНІХ ЗВ</a:t>
            </a:r>
            <a:r>
              <a:rPr lang="en-US" altLang="ru-RU" sz="2000" smtClean="0"/>
              <a:t>’</a:t>
            </a:r>
            <a:r>
              <a:rPr lang="ru-RU" altLang="ru-RU" sz="2000" smtClean="0"/>
              <a:t>ЯЗКІВ ДОПОВНЮЄТЬСЯ ВИВЧЕННЯМ ЇХНІХ ВЗАЄМОДІЙ</a:t>
            </a:r>
          </a:p>
          <a:p>
            <a:pPr algn="l" eaLnBrk="1" hangingPunct="1">
              <a:lnSpc>
                <a:spcPct val="80000"/>
              </a:lnSpc>
              <a:buFontTx/>
              <a:buBlip>
                <a:blip r:embed="rId3"/>
              </a:buBlip>
            </a:pPr>
            <a:endParaRPr lang="ru-RU" altLang="ru-RU" sz="2000" smtClean="0"/>
          </a:p>
          <a:p>
            <a:pPr algn="l" eaLnBrk="1" hangingPunct="1">
              <a:lnSpc>
                <a:spcPct val="80000"/>
              </a:lnSpc>
              <a:buFontTx/>
              <a:buBlip>
                <a:blip r:embed="rId3"/>
              </a:buBlip>
            </a:pPr>
            <a:r>
              <a:rPr lang="ru-RU" altLang="ru-RU" sz="2000" smtClean="0"/>
              <a:t>     </a:t>
            </a:r>
            <a:r>
              <a:rPr lang="ru-RU" altLang="ru-RU" sz="2000" b="1" smtClean="0"/>
              <a:t>СТАТИСТИЧНІ МЕТОДИ</a:t>
            </a:r>
          </a:p>
          <a:p>
            <a:pPr algn="l" eaLnBrk="1" hangingPunct="1">
              <a:lnSpc>
                <a:spcPct val="80000"/>
              </a:lnSpc>
              <a:buFontTx/>
              <a:buBlip>
                <a:blip r:embed="rId3"/>
              </a:buBlip>
            </a:pPr>
            <a:endParaRPr lang="ru-RU" altLang="ru-RU" sz="2000" b="1" smtClean="0"/>
          </a:p>
          <a:p>
            <a:pPr algn="l" eaLnBrk="1" hangingPunct="1">
              <a:lnSpc>
                <a:spcPct val="80000"/>
              </a:lnSpc>
              <a:buFontTx/>
              <a:buBlip>
                <a:blip r:embed="rId3"/>
              </a:buBlip>
            </a:pPr>
            <a:r>
              <a:rPr lang="ru-RU" altLang="ru-RU" sz="2000" b="1" smtClean="0"/>
              <a:t>    ЕКОНОМІКО-МАТЕМАТИЧНЕ МОДЕЛЮВАННЯ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4213" y="1989138"/>
            <a:ext cx="7772400" cy="1079500"/>
          </a:xfrm>
        </p:spPr>
        <p:txBody>
          <a:bodyPr/>
          <a:lstStyle/>
          <a:p>
            <a:pPr eaLnBrk="1" hangingPunct="1"/>
            <a:r>
              <a:rPr lang="uk-UA" altLang="ru-RU" sz="3200" b="1" smtClean="0"/>
              <a:t> </a:t>
            </a:r>
            <a:r>
              <a:rPr lang="uk-UA" altLang="ru-RU" sz="4000" b="1" smtClean="0"/>
              <a:t>НАВКОЛИШНЄ СЕРЕДОВИЩЕ Є ДЖЕРЕЛОМ ФАКТОРІВ, ЩО ВИЗНАЧАЮТЬ СТАН І ЖИТТЄДІЯЛЬНІСТЬ ЛЮДИНИ</a:t>
            </a:r>
            <a:endParaRPr lang="ru-RU" altLang="ru-RU" sz="4000" b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Oval 2"/>
          <p:cNvSpPr>
            <a:spLocks noChangeArrowheads="1"/>
          </p:cNvSpPr>
          <p:nvPr/>
        </p:nvSpPr>
        <p:spPr bwMode="auto">
          <a:xfrm>
            <a:off x="3779838" y="2781300"/>
            <a:ext cx="4824412" cy="3238500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ru-RU" altLang="ru-RU" b="1"/>
              <a:t>                    АНТРОПОГЕННЕ</a:t>
            </a:r>
          </a:p>
          <a:p>
            <a:pPr algn="ctr"/>
            <a:r>
              <a:rPr lang="ru-RU" altLang="ru-RU" b="1"/>
              <a:t>                   СЕРЕДОВИЩЕ</a:t>
            </a:r>
          </a:p>
        </p:txBody>
      </p:sp>
      <p:sp>
        <p:nvSpPr>
          <p:cNvPr id="15363" name="Oval 3"/>
          <p:cNvSpPr>
            <a:spLocks noChangeArrowheads="1"/>
          </p:cNvSpPr>
          <p:nvPr/>
        </p:nvSpPr>
        <p:spPr bwMode="auto">
          <a:xfrm>
            <a:off x="539750" y="3357563"/>
            <a:ext cx="3887788" cy="2951162"/>
          </a:xfrm>
          <a:prstGeom prst="ellipse">
            <a:avLst/>
          </a:prstGeom>
          <a:solidFill>
            <a:srgbClr val="00CC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ru-RU" altLang="ru-RU" b="1"/>
              <a:t>  СОЦІАЛЬНЕ </a:t>
            </a:r>
          </a:p>
          <a:p>
            <a:r>
              <a:rPr lang="ru-RU" altLang="ru-RU" b="1"/>
              <a:t>СЕРЕДОВИЩЕ</a:t>
            </a:r>
          </a:p>
        </p:txBody>
      </p:sp>
      <p:sp>
        <p:nvSpPr>
          <p:cNvPr id="15364" name="Oval 4"/>
          <p:cNvSpPr>
            <a:spLocks noChangeArrowheads="1"/>
          </p:cNvSpPr>
          <p:nvPr/>
        </p:nvSpPr>
        <p:spPr bwMode="auto">
          <a:xfrm>
            <a:off x="2484438" y="333375"/>
            <a:ext cx="3313112" cy="38655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uk-UA" altLang="ru-RU" b="1"/>
              <a:t>ПРИРОДНЕ </a:t>
            </a:r>
          </a:p>
          <a:p>
            <a:pPr algn="ctr"/>
            <a:r>
              <a:rPr lang="uk-UA" altLang="ru-RU" b="1"/>
              <a:t>СЕРЕДОВИЩЕ</a:t>
            </a:r>
            <a:endParaRPr lang="ru-RU" altLang="ru-RU" b="1"/>
          </a:p>
        </p:txBody>
      </p:sp>
      <p:sp>
        <p:nvSpPr>
          <p:cNvPr id="15365" name="Oval 5"/>
          <p:cNvSpPr>
            <a:spLocks noChangeArrowheads="1"/>
          </p:cNvSpPr>
          <p:nvPr/>
        </p:nvSpPr>
        <p:spPr bwMode="auto">
          <a:xfrm>
            <a:off x="3657600" y="3352800"/>
            <a:ext cx="1600200" cy="1524000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ru-RU" altLang="ru-RU" b="1"/>
              <a:t>ЛЮДИНА</a:t>
            </a:r>
          </a:p>
        </p:txBody>
      </p:sp>
      <p:sp>
        <p:nvSpPr>
          <p:cNvPr id="15366" name="Line 6"/>
          <p:cNvSpPr>
            <a:spLocks noChangeShapeType="1"/>
          </p:cNvSpPr>
          <p:nvPr/>
        </p:nvSpPr>
        <p:spPr bwMode="auto">
          <a:xfrm>
            <a:off x="3505200" y="5257800"/>
            <a:ext cx="2057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5367" name="Line 7"/>
          <p:cNvSpPr>
            <a:spLocks noChangeShapeType="1"/>
          </p:cNvSpPr>
          <p:nvPr/>
        </p:nvSpPr>
        <p:spPr bwMode="auto">
          <a:xfrm flipH="1">
            <a:off x="3505200" y="5105400"/>
            <a:ext cx="1905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5368" name="Line 8"/>
          <p:cNvSpPr>
            <a:spLocks noChangeShapeType="1"/>
          </p:cNvSpPr>
          <p:nvPr/>
        </p:nvSpPr>
        <p:spPr bwMode="auto">
          <a:xfrm flipH="1">
            <a:off x="2339975" y="2781300"/>
            <a:ext cx="76200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5369" name="Line 9"/>
          <p:cNvSpPr>
            <a:spLocks noChangeShapeType="1"/>
          </p:cNvSpPr>
          <p:nvPr/>
        </p:nvSpPr>
        <p:spPr bwMode="auto">
          <a:xfrm flipV="1">
            <a:off x="2484438" y="2924175"/>
            <a:ext cx="76200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5370" name="Line 10"/>
          <p:cNvSpPr>
            <a:spLocks noChangeShapeType="1"/>
          </p:cNvSpPr>
          <p:nvPr/>
        </p:nvSpPr>
        <p:spPr bwMode="auto">
          <a:xfrm>
            <a:off x="5148263" y="2997200"/>
            <a:ext cx="83820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5371" name="Line 11"/>
          <p:cNvSpPr>
            <a:spLocks noChangeShapeType="1"/>
          </p:cNvSpPr>
          <p:nvPr/>
        </p:nvSpPr>
        <p:spPr bwMode="auto">
          <a:xfrm flipH="1" flipV="1">
            <a:off x="5292725" y="2781300"/>
            <a:ext cx="83820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5372" name="AutoShape 12"/>
          <p:cNvSpPr>
            <a:spLocks noChangeArrowheads="1"/>
          </p:cNvSpPr>
          <p:nvPr/>
        </p:nvSpPr>
        <p:spPr bwMode="auto">
          <a:xfrm>
            <a:off x="4114800" y="4953000"/>
            <a:ext cx="533400" cy="533400"/>
          </a:xfrm>
          <a:prstGeom prst="irregularSeal2">
            <a:avLst/>
          </a:prstGeom>
          <a:solidFill>
            <a:srgbClr val="CC66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15373" name="AutoShape 13"/>
          <p:cNvSpPr>
            <a:spLocks noChangeArrowheads="1"/>
          </p:cNvSpPr>
          <p:nvPr/>
        </p:nvSpPr>
        <p:spPr bwMode="auto">
          <a:xfrm>
            <a:off x="5364163" y="3068638"/>
            <a:ext cx="457200" cy="457200"/>
          </a:xfrm>
          <a:prstGeom prst="irregularSeal2">
            <a:avLst/>
          </a:prstGeom>
          <a:solidFill>
            <a:srgbClr val="CC66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15374" name="AutoShape 14"/>
          <p:cNvSpPr>
            <a:spLocks noChangeArrowheads="1"/>
          </p:cNvSpPr>
          <p:nvPr/>
        </p:nvSpPr>
        <p:spPr bwMode="auto">
          <a:xfrm>
            <a:off x="2555875" y="3213100"/>
            <a:ext cx="533400" cy="457200"/>
          </a:xfrm>
          <a:prstGeom prst="irregularSeal2">
            <a:avLst/>
          </a:prstGeom>
          <a:solidFill>
            <a:srgbClr val="CC66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15375" name="AutoShape 15"/>
          <p:cNvSpPr>
            <a:spLocks noChangeArrowheads="1"/>
          </p:cNvSpPr>
          <p:nvPr/>
        </p:nvSpPr>
        <p:spPr bwMode="auto">
          <a:xfrm>
            <a:off x="3124200" y="4191000"/>
            <a:ext cx="381000" cy="381000"/>
          </a:xfrm>
          <a:prstGeom prst="irregularSeal2">
            <a:avLst/>
          </a:prstGeom>
          <a:solidFill>
            <a:srgbClr val="CC66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15376" name="AutoShape 16"/>
          <p:cNvSpPr>
            <a:spLocks noChangeArrowheads="1"/>
          </p:cNvSpPr>
          <p:nvPr/>
        </p:nvSpPr>
        <p:spPr bwMode="auto">
          <a:xfrm>
            <a:off x="5219700" y="4508500"/>
            <a:ext cx="457200" cy="381000"/>
          </a:xfrm>
          <a:prstGeom prst="irregularSeal2">
            <a:avLst/>
          </a:prstGeom>
          <a:solidFill>
            <a:srgbClr val="CC66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15377" name="AutoShape 17"/>
          <p:cNvSpPr>
            <a:spLocks noChangeArrowheads="1"/>
          </p:cNvSpPr>
          <p:nvPr/>
        </p:nvSpPr>
        <p:spPr bwMode="auto">
          <a:xfrm>
            <a:off x="4191000" y="2819400"/>
            <a:ext cx="381000" cy="381000"/>
          </a:xfrm>
          <a:prstGeom prst="irregularSeal2">
            <a:avLst/>
          </a:prstGeom>
          <a:solidFill>
            <a:srgbClr val="CC66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15378" name="Line 18"/>
          <p:cNvSpPr>
            <a:spLocks noChangeShapeType="1"/>
          </p:cNvSpPr>
          <p:nvPr/>
        </p:nvSpPr>
        <p:spPr bwMode="auto">
          <a:xfrm>
            <a:off x="4267200" y="26670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5379" name="Line 19"/>
          <p:cNvSpPr>
            <a:spLocks noChangeShapeType="1"/>
          </p:cNvSpPr>
          <p:nvPr/>
        </p:nvSpPr>
        <p:spPr bwMode="auto">
          <a:xfrm flipV="1">
            <a:off x="4495800" y="26670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5380" name="Line 20"/>
          <p:cNvSpPr>
            <a:spLocks noChangeShapeType="1"/>
          </p:cNvSpPr>
          <p:nvPr/>
        </p:nvSpPr>
        <p:spPr bwMode="auto">
          <a:xfrm flipH="1">
            <a:off x="2819400" y="4114800"/>
            <a:ext cx="7620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5381" name="Line 21"/>
          <p:cNvSpPr>
            <a:spLocks noChangeShapeType="1"/>
          </p:cNvSpPr>
          <p:nvPr/>
        </p:nvSpPr>
        <p:spPr bwMode="auto">
          <a:xfrm flipV="1">
            <a:off x="2971800" y="4343400"/>
            <a:ext cx="6096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5382" name="Line 22"/>
          <p:cNvSpPr>
            <a:spLocks noChangeShapeType="1"/>
          </p:cNvSpPr>
          <p:nvPr/>
        </p:nvSpPr>
        <p:spPr bwMode="auto">
          <a:xfrm>
            <a:off x="5257800" y="4495800"/>
            <a:ext cx="7620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5383" name="Line 23"/>
          <p:cNvSpPr>
            <a:spLocks noChangeShapeType="1"/>
          </p:cNvSpPr>
          <p:nvPr/>
        </p:nvSpPr>
        <p:spPr bwMode="auto">
          <a:xfrm flipH="1" flipV="1">
            <a:off x="5003800" y="4581525"/>
            <a:ext cx="7620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4213" y="765175"/>
            <a:ext cx="7772400" cy="360363"/>
          </a:xfrm>
        </p:spPr>
        <p:txBody>
          <a:bodyPr/>
          <a:lstStyle/>
          <a:p>
            <a:pPr eaLnBrk="1" hangingPunct="1"/>
            <a:r>
              <a:rPr lang="uk-UA" altLang="ru-RU" sz="3200" b="1" smtClean="0"/>
              <a:t> </a:t>
            </a:r>
            <a:r>
              <a:rPr lang="uk-UA" altLang="ru-RU" sz="2800" b="1" smtClean="0"/>
              <a:t>ВИКЛИКИ, ПОРОДЖЕНІ ЖИТТЄДІЯЛЬНІСТЮ І РОЗВИТКОМ</a:t>
            </a:r>
            <a:endParaRPr lang="ru-RU" altLang="ru-RU" sz="2800" b="1" smtClean="0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55650" y="2205038"/>
            <a:ext cx="7991475" cy="3840162"/>
          </a:xfrm>
        </p:spPr>
        <p:txBody>
          <a:bodyPr/>
          <a:lstStyle/>
          <a:p>
            <a:pPr algn="l" eaLnBrk="1" hangingPunct="1">
              <a:lnSpc>
                <a:spcPct val="90000"/>
              </a:lnSpc>
            </a:pPr>
            <a:r>
              <a:rPr lang="uk-UA" altLang="zh-CN" sz="2800" smtClean="0"/>
              <a:t>КОЖЕН З НАС І СУСПІЛЬСТВО В ЦІЛОМУ ПОТРЕБУЄ ДЛЯ РОЗВИТКУ</a:t>
            </a:r>
          </a:p>
          <a:p>
            <a:pPr algn="l" eaLnBrk="1" hangingPunct="1">
              <a:lnSpc>
                <a:spcPct val="80000"/>
              </a:lnSpc>
              <a:buFontTx/>
              <a:buBlip>
                <a:blip r:embed="rId3"/>
              </a:buBlip>
            </a:pPr>
            <a:r>
              <a:rPr lang="uk-UA" altLang="zh-CN" sz="2800" b="1" smtClean="0"/>
              <a:t> МАТЕРІАЛЬНІ</a:t>
            </a:r>
          </a:p>
          <a:p>
            <a:pPr algn="l" eaLnBrk="1" hangingPunct="1">
              <a:lnSpc>
                <a:spcPct val="80000"/>
              </a:lnSpc>
              <a:buFontTx/>
              <a:buBlip>
                <a:blip r:embed="rId3"/>
              </a:buBlip>
            </a:pPr>
            <a:r>
              <a:rPr lang="uk-UA" altLang="zh-CN" sz="2800" b="1" smtClean="0"/>
              <a:t> ЕНЕРГЕТИЧНІ</a:t>
            </a:r>
          </a:p>
          <a:p>
            <a:pPr algn="l" eaLnBrk="1" hangingPunct="1">
              <a:lnSpc>
                <a:spcPct val="80000"/>
              </a:lnSpc>
              <a:buFontTx/>
              <a:buBlip>
                <a:blip r:embed="rId3"/>
              </a:buBlip>
            </a:pPr>
            <a:r>
              <a:rPr lang="uk-UA" altLang="zh-CN" sz="2800" b="1" smtClean="0"/>
              <a:t> ІНФОРМАЦІЙНІ РЕСУРСИ</a:t>
            </a:r>
          </a:p>
          <a:p>
            <a:pPr algn="l" eaLnBrk="1" hangingPunct="1">
              <a:lnSpc>
                <a:spcPct val="90000"/>
              </a:lnSpc>
            </a:pPr>
            <a:r>
              <a:rPr lang="uk-UA" altLang="zh-CN" sz="2800" smtClean="0"/>
              <a:t>ЯКІ ВІДБИРАЮТЬСЯ З НАВКОЛИШНЬОГО СЕРЕДОВИЩА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2434</TotalTime>
  <Words>772</Words>
  <Application>Microsoft Office PowerPoint</Application>
  <PresentationFormat>Экран (4:3)</PresentationFormat>
  <Paragraphs>158</Paragraphs>
  <Slides>16</Slides>
  <Notes>14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Оформление по умолчанию</vt:lpstr>
      <vt:lpstr>ЕКОНОМІКА ПРИРОДОКОРИСТУВАННЯ</vt:lpstr>
      <vt:lpstr>ЕКОНОМІКА ПРИРОДОКОРИСТУВАННЯ</vt:lpstr>
      <vt:lpstr>ЕКОНОМІКА ПРИРОДОКОРИСТУВАННЯ</vt:lpstr>
      <vt:lpstr>ЕКОНОМІКА ПРИРОДОКОРИСТУВАННЯ</vt:lpstr>
      <vt:lpstr>ЕКОНОМІКА ПРИРОДОКОРИСТУВАННЯ</vt:lpstr>
      <vt:lpstr>ЕКОНОМІКА ПРИРОДОКОРИСТУВАННЯ</vt:lpstr>
      <vt:lpstr> НАВКОЛИШНЄ СЕРЕДОВИЩЕ Є ДЖЕРЕЛОМ ФАКТОРІВ, ЩО ВИЗНАЧАЮТЬ СТАН І ЖИТТЄДІЯЛЬНІСТЬ ЛЮДИНИ</vt:lpstr>
      <vt:lpstr>Слайд 8</vt:lpstr>
      <vt:lpstr> ВИКЛИКИ, ПОРОДЖЕНІ ЖИТТЄДІЯЛЬНІСТЮ І РОЗВИТКОМ</vt:lpstr>
      <vt:lpstr>ЕКОНОМІКА ПРИРОДОКОРИСТУВАННЯ</vt:lpstr>
      <vt:lpstr>ЕКОНОМІКА ПРИРОДОКОРИСТУВАННЯ</vt:lpstr>
      <vt:lpstr>ЕКОНОМІКА ПРИРОДОКОРИСТУВАННЯ</vt:lpstr>
      <vt:lpstr>ЕКОНОМІКА ПРИРОДОКОРИСТУВАННЯ</vt:lpstr>
      <vt:lpstr>ЕКОНОМІКА ПРИРОДОКОРИСТУВАННЯ</vt:lpstr>
      <vt:lpstr>ЕКОНОМІКА ПРИРОДОКОРИСТУВАННЯ</vt:lpstr>
      <vt:lpstr>Додаткові джерела інформації:</vt:lpstr>
    </vt:vector>
  </TitlesOfParts>
  <Company>CEEP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ІНСТИТУЦІЙНІ ЗАСАДИ СТІЙКОГО РОЗВИТКУ В УКРАЇНІ</dc:title>
  <dc:creator>V.Karama</dc:creator>
  <cp:lastModifiedBy>iyudin</cp:lastModifiedBy>
  <cp:revision>179</cp:revision>
  <dcterms:created xsi:type="dcterms:W3CDTF">2009-09-21T17:02:32Z</dcterms:created>
  <dcterms:modified xsi:type="dcterms:W3CDTF">2021-01-31T10:09:34Z</dcterms:modified>
</cp:coreProperties>
</file>